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302" r:id="rId36"/>
    <p:sldId id="291" r:id="rId37"/>
    <p:sldId id="292" r:id="rId38"/>
    <p:sldId id="293" r:id="rId39"/>
    <p:sldId id="294" r:id="rId40"/>
    <p:sldId id="295" r:id="rId41"/>
    <p:sldId id="296" r:id="rId42"/>
    <p:sldId id="303" r:id="rId43"/>
    <p:sldId id="304" r:id="rId44"/>
    <p:sldId id="305" r:id="rId45"/>
    <p:sldId id="306" r:id="rId46"/>
    <p:sldId id="307" r:id="rId47"/>
    <p:sldId id="308" r:id="rId48"/>
  </p:sldIdLst>
  <p:sldSz cx="12192000" cy="6858000"/>
  <p:notesSz cx="6858000" cy="9144000"/>
  <p:defaultTextStyle>
    <a:defPPr>
      <a:defRPr kern="0"/>
    </a:defPPr>
  </p:defaultTextStyle>
  <p:extLst>
    <p:ext uri="{EFAFB233-063F-42B5-8137-9DF3F51BA10A}">
      <p15:sldGuideLst xmlns:p15="http://schemas.microsoft.com/office/powerpoint/2012/main">
        <p15:guide id="1" orient="horz" pos="2183" userDrawn="1">
          <p15:clr>
            <a:srgbClr val="A4A3A4"/>
          </p15:clr>
        </p15:guide>
        <p15:guide id="2" pos="10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900"/>
    <a:srgbClr val="3B919F"/>
    <a:srgbClr val="247887"/>
    <a:srgbClr val="267887"/>
    <a:srgbClr val="66D3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7" d="100"/>
          <a:sy n="77" d="100"/>
        </p:scale>
        <p:origin x="110" y="67"/>
      </p:cViewPr>
      <p:guideLst>
        <p:guide orient="horz" pos="2183"/>
        <p:guide pos="102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574453"/>
          </a:xfrm>
          <a:prstGeom prst="rect">
            <a:avLst/>
          </a:prstGeom>
        </p:spPr>
        <p:txBody>
          <a:bodyPr wrap="square" lIns="0" tIns="0" rIns="0" bIns="0">
            <a:spAutoFit/>
          </a:bodyPr>
          <a:lstStyle>
            <a:lvl1pPr>
              <a:defRPr sz="3733" b="0" i="0">
                <a:solidFill>
                  <a:srgbClr val="FF0000"/>
                </a:solidFill>
                <a:latin typeface="Arial"/>
                <a:cs typeface="Arial"/>
              </a:defRPr>
            </a:lvl1pPr>
          </a:lstStyle>
          <a:p>
            <a:r>
              <a:rPr lang="en-US"/>
              <a:t>Click to edit Master title style</a:t>
            </a:r>
            <a:endParaRPr/>
          </a:p>
        </p:txBody>
      </p:sp>
      <p:sp>
        <p:nvSpPr>
          <p:cNvPr id="3" name="Holder 3"/>
          <p:cNvSpPr>
            <a:spLocks noGrp="1"/>
          </p:cNvSpPr>
          <p:nvPr>
            <p:ph type="subTitle" idx="4"/>
          </p:nvPr>
        </p:nvSpPr>
        <p:spPr>
          <a:xfrm>
            <a:off x="1828800" y="3840481"/>
            <a:ext cx="8534400" cy="287323"/>
          </a:xfrm>
          <a:prstGeom prst="rect">
            <a:avLst/>
          </a:prstGeom>
        </p:spPr>
        <p:txBody>
          <a:bodyPr wrap="square" lIns="0" tIns="0" rIns="0" bIns="0">
            <a:spAutoFit/>
          </a:bodyPr>
          <a:lstStyle>
            <a:lvl1pPr>
              <a:defRPr sz="1867" b="0" i="0">
                <a:solidFill>
                  <a:schemeClr val="tx1"/>
                </a:solidFill>
                <a:latin typeface="Arial"/>
                <a:cs typeface="Arial"/>
              </a:defRPr>
            </a:lvl1pPr>
          </a:lstStyle>
          <a:p>
            <a:r>
              <a:rPr lang="en-US"/>
              <a:t>Click to edit Master subtitle style</a:t>
            </a:r>
            <a:endParaRPr/>
          </a:p>
        </p:txBody>
      </p:sp>
    </p:spTree>
    <p:extLst>
      <p:ext uri="{BB962C8B-B14F-4D97-AF65-F5344CB8AC3E}">
        <p14:creationId xmlns:p14="http://schemas.microsoft.com/office/powerpoint/2010/main" val="825149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761967" y="362217"/>
            <a:ext cx="10152379" cy="574453"/>
          </a:xfrm>
        </p:spPr>
        <p:txBody>
          <a:bodyPr lIns="0" tIns="0" rIns="0" bIns="0"/>
          <a:lstStyle>
            <a:lvl1pPr>
              <a:defRPr sz="3733" b="0" i="0">
                <a:solidFill>
                  <a:srgbClr val="FF0000"/>
                </a:solidFill>
                <a:latin typeface="Arial"/>
                <a:cs typeface="Arial"/>
              </a:defRPr>
            </a:lvl1pPr>
          </a:lstStyle>
          <a:p>
            <a:r>
              <a:rPr lang="en-US"/>
              <a:t>Click to edit Master title style</a:t>
            </a:r>
            <a:endParaRPr/>
          </a:p>
        </p:txBody>
      </p:sp>
      <p:sp>
        <p:nvSpPr>
          <p:cNvPr id="3" name="Holder 3"/>
          <p:cNvSpPr>
            <a:spLocks noGrp="1"/>
          </p:cNvSpPr>
          <p:nvPr>
            <p:ph type="body" idx="1"/>
          </p:nvPr>
        </p:nvSpPr>
        <p:spPr>
          <a:xfrm>
            <a:off x="761967" y="1434783"/>
            <a:ext cx="6218767" cy="287323"/>
          </a:xfrm>
        </p:spPr>
        <p:txBody>
          <a:bodyPr lIns="0" tIns="0" rIns="0" bIns="0"/>
          <a:lstStyle>
            <a:lvl1pPr>
              <a:defRPr sz="1867" b="0" i="0">
                <a:solidFill>
                  <a:schemeClr val="tx1"/>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1875751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761967" y="362217"/>
            <a:ext cx="10152379" cy="574453"/>
          </a:xfrm>
        </p:spPr>
        <p:txBody>
          <a:bodyPr lIns="0" tIns="0" rIns="0" bIns="0"/>
          <a:lstStyle>
            <a:lvl1pPr>
              <a:defRPr sz="3733" b="0" i="0">
                <a:solidFill>
                  <a:srgbClr val="FF0000"/>
                </a:solidFill>
                <a:latin typeface="Arial"/>
                <a:cs typeface="Arial"/>
              </a:defRPr>
            </a:lvl1pPr>
          </a:lstStyle>
          <a:p>
            <a:r>
              <a:rPr lang="en-US"/>
              <a:t>Click to edit Master title style</a:t>
            </a:r>
            <a:endParaRPr/>
          </a:p>
        </p:txBody>
      </p:sp>
      <p:sp>
        <p:nvSpPr>
          <p:cNvPr id="3" name="Holder 3"/>
          <p:cNvSpPr>
            <a:spLocks noGrp="1"/>
          </p:cNvSpPr>
          <p:nvPr>
            <p:ph sz="half" idx="2"/>
          </p:nvPr>
        </p:nvSpPr>
        <p:spPr>
          <a:xfrm>
            <a:off x="609600" y="1577340"/>
            <a:ext cx="5303520" cy="215444"/>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6278880" y="1577340"/>
            <a:ext cx="5303520" cy="215444"/>
          </a:xfrm>
          <a:prstGeom prst="rect">
            <a:avLst/>
          </a:prstGeom>
        </p:spPr>
        <p:txBody>
          <a:bodyPr wrap="square" lIns="0" tIns="0" rIns="0" bIns="0">
            <a:spAutoFit/>
          </a:bodyPr>
          <a:lstStyle>
            <a:lvl1pPr>
              <a:defRPr/>
            </a:lvl1pPr>
          </a:lstStyle>
          <a:p>
            <a:pPr lvl="0"/>
            <a:r>
              <a:rPr lang="en-US"/>
              <a:t>Click to edit Master text styles</a:t>
            </a:r>
          </a:p>
        </p:txBody>
      </p:sp>
    </p:spTree>
    <p:extLst>
      <p:ext uri="{BB962C8B-B14F-4D97-AF65-F5344CB8AC3E}">
        <p14:creationId xmlns:p14="http://schemas.microsoft.com/office/powerpoint/2010/main" val="2413308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761967" y="362217"/>
            <a:ext cx="10152379" cy="574453"/>
          </a:xfrm>
        </p:spPr>
        <p:txBody>
          <a:bodyPr lIns="0" tIns="0" rIns="0" bIns="0"/>
          <a:lstStyle>
            <a:lvl1pPr>
              <a:defRPr sz="3733" b="0" i="0">
                <a:solidFill>
                  <a:srgbClr val="FF0000"/>
                </a:solidFill>
                <a:latin typeface="Arial"/>
                <a:cs typeface="Arial"/>
              </a:defRPr>
            </a:lvl1pPr>
          </a:lstStyle>
          <a:p>
            <a:r>
              <a:rPr lang="en-US"/>
              <a:t>Click to edit Master title style</a:t>
            </a:r>
            <a:endParaRPr/>
          </a:p>
        </p:txBody>
      </p:sp>
    </p:spTree>
    <p:extLst>
      <p:ext uri="{BB962C8B-B14F-4D97-AF65-F5344CB8AC3E}">
        <p14:creationId xmlns:p14="http://schemas.microsoft.com/office/powerpoint/2010/main" val="66073155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69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259B-8F3D-97DD-DADE-34D90A64B7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05A5667-AA88-4C12-6572-A30D08D3FA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F6D911C-F10C-2094-D09B-96623E217E67}"/>
              </a:ext>
            </a:extLst>
          </p:cNvPr>
          <p:cNvSpPr>
            <a:spLocks noGrp="1"/>
          </p:cNvSpPr>
          <p:nvPr>
            <p:ph type="dt" sz="half" idx="10"/>
          </p:nvPr>
        </p:nvSpPr>
        <p:spPr/>
        <p:txBody>
          <a:bodyPr/>
          <a:lstStyle/>
          <a:p>
            <a:fld id="{95F648F5-44C4-4956-A2C7-78470BEA6983}" type="datetimeFigureOut">
              <a:rPr lang="en-IN" smtClean="0"/>
              <a:t>25-03-2025</a:t>
            </a:fld>
            <a:endParaRPr lang="en-IN"/>
          </a:p>
        </p:txBody>
      </p:sp>
      <p:sp>
        <p:nvSpPr>
          <p:cNvPr id="5" name="Footer Placeholder 4">
            <a:extLst>
              <a:ext uri="{FF2B5EF4-FFF2-40B4-BE49-F238E27FC236}">
                <a16:creationId xmlns:a16="http://schemas.microsoft.com/office/drawing/2014/main" id="{9CC95816-C75F-72EC-612E-8F6777E4B5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1816CA-154F-68F2-DF2F-54788E97DFCD}"/>
              </a:ext>
            </a:extLst>
          </p:cNvPr>
          <p:cNvSpPr>
            <a:spLocks noGrp="1"/>
          </p:cNvSpPr>
          <p:nvPr>
            <p:ph type="sldNum" sz="quarter" idx="12"/>
          </p:nvPr>
        </p:nvSpPr>
        <p:spPr/>
        <p:txBody>
          <a:bodyPr/>
          <a:lstStyle/>
          <a:p>
            <a:fld id="{BD0D5705-9BF3-4BA0-8FBF-D535DF97889F}" type="slidenum">
              <a:rPr lang="en-IN" smtClean="0"/>
              <a:t>‹#›</a:t>
            </a:fld>
            <a:endParaRPr lang="en-IN"/>
          </a:p>
        </p:txBody>
      </p:sp>
    </p:spTree>
    <p:extLst>
      <p:ext uri="{BB962C8B-B14F-4D97-AF65-F5344CB8AC3E}">
        <p14:creationId xmlns:p14="http://schemas.microsoft.com/office/powerpoint/2010/main" val="3532512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61967" y="362217"/>
            <a:ext cx="10152379" cy="430887"/>
          </a:xfrm>
          <a:prstGeom prst="rect">
            <a:avLst/>
          </a:prstGeom>
        </p:spPr>
        <p:txBody>
          <a:bodyPr wrap="square" lIns="0" tIns="0" rIns="0" bIns="0">
            <a:spAutoFit/>
          </a:bodyPr>
          <a:lstStyle>
            <a:lvl1pPr>
              <a:defRPr sz="2800" b="0" i="0">
                <a:solidFill>
                  <a:srgbClr val="FF0000"/>
                </a:solidFill>
                <a:latin typeface="Arial"/>
                <a:cs typeface="Arial"/>
              </a:defRPr>
            </a:lvl1pPr>
          </a:lstStyle>
          <a:p>
            <a:endParaRPr dirty="0"/>
          </a:p>
        </p:txBody>
      </p:sp>
      <p:sp>
        <p:nvSpPr>
          <p:cNvPr id="3" name="Holder 3"/>
          <p:cNvSpPr>
            <a:spLocks noGrp="1"/>
          </p:cNvSpPr>
          <p:nvPr>
            <p:ph type="body" idx="1"/>
          </p:nvPr>
        </p:nvSpPr>
        <p:spPr>
          <a:xfrm>
            <a:off x="761967" y="1434783"/>
            <a:ext cx="6218767" cy="215444"/>
          </a:xfrm>
          <a:prstGeom prst="rect">
            <a:avLst/>
          </a:prstGeom>
        </p:spPr>
        <p:txBody>
          <a:bodyPr wrap="square" lIns="0" tIns="0" rIns="0" bIns="0">
            <a:spAutoFit/>
          </a:bodyPr>
          <a:lstStyle>
            <a:lvl1pPr>
              <a:defRPr sz="1400" b="0" i="0">
                <a:solidFill>
                  <a:schemeClr val="tx1"/>
                </a:solidFill>
                <a:latin typeface="Arial"/>
                <a:cs typeface="Arial"/>
              </a:defRPr>
            </a:lvl1pPr>
          </a:lstStyle>
          <a:p>
            <a:endParaRPr/>
          </a:p>
        </p:txBody>
      </p:sp>
      <p:grpSp>
        <p:nvGrpSpPr>
          <p:cNvPr id="4" name="Group 3">
            <a:extLst>
              <a:ext uri="{FF2B5EF4-FFF2-40B4-BE49-F238E27FC236}">
                <a16:creationId xmlns:a16="http://schemas.microsoft.com/office/drawing/2014/main" id="{21F3A348-9CE1-5509-62D6-ED161972E638}"/>
              </a:ext>
            </a:extLst>
          </p:cNvPr>
          <p:cNvGrpSpPr/>
          <p:nvPr/>
        </p:nvGrpSpPr>
        <p:grpSpPr>
          <a:xfrm>
            <a:off x="478702" y="6051353"/>
            <a:ext cx="2486748" cy="516751"/>
            <a:chOff x="359026" y="4538514"/>
            <a:chExt cx="1865061" cy="387563"/>
          </a:xfrm>
        </p:grpSpPr>
        <p:grpSp>
          <p:nvGrpSpPr>
            <p:cNvPr id="5" name="Group 4">
              <a:extLst>
                <a:ext uri="{FF2B5EF4-FFF2-40B4-BE49-F238E27FC236}">
                  <a16:creationId xmlns:a16="http://schemas.microsoft.com/office/drawing/2014/main" id="{915823DC-156A-B400-5C1D-91F66B623DAA}"/>
                </a:ext>
              </a:extLst>
            </p:cNvPr>
            <p:cNvGrpSpPr/>
            <p:nvPr/>
          </p:nvGrpSpPr>
          <p:grpSpPr>
            <a:xfrm>
              <a:off x="1371600" y="4580849"/>
              <a:ext cx="852487" cy="256814"/>
              <a:chOff x="442913" y="382239"/>
              <a:chExt cx="1985054" cy="598004"/>
            </a:xfrm>
          </p:grpSpPr>
          <p:sp>
            <p:nvSpPr>
              <p:cNvPr id="10" name="Oval 9">
                <a:extLst>
                  <a:ext uri="{FF2B5EF4-FFF2-40B4-BE49-F238E27FC236}">
                    <a16:creationId xmlns:a16="http://schemas.microsoft.com/office/drawing/2014/main" id="{1DA1BED8-1478-75C5-DC80-AFA81711C6C4}"/>
                  </a:ext>
                </a:extLst>
              </p:cNvPr>
              <p:cNvSpPr/>
              <p:nvPr/>
            </p:nvSpPr>
            <p:spPr>
              <a:xfrm>
                <a:off x="442913" y="382239"/>
                <a:ext cx="598004" cy="598004"/>
              </a:xfrm>
              <a:prstGeom prst="ellipse">
                <a:avLst/>
              </a:prstGeom>
              <a:solidFill>
                <a:srgbClr val="FF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Freeform: Shape 10">
                <a:extLst>
                  <a:ext uri="{FF2B5EF4-FFF2-40B4-BE49-F238E27FC236}">
                    <a16:creationId xmlns:a16="http://schemas.microsoft.com/office/drawing/2014/main" id="{78EF08D9-7B07-9E8E-312D-2E37BCB067D1}"/>
                  </a:ext>
                </a:extLst>
              </p:cNvPr>
              <p:cNvSpPr/>
              <p:nvPr/>
            </p:nvSpPr>
            <p:spPr>
              <a:xfrm>
                <a:off x="569114" y="508701"/>
                <a:ext cx="345602" cy="345081"/>
              </a:xfrm>
              <a:custGeom>
                <a:avLst/>
                <a:gdLst>
                  <a:gd name="connsiteX0" fmla="*/ 232866 w 463300"/>
                  <a:gd name="connsiteY0" fmla="*/ 166 h 462601"/>
                  <a:gd name="connsiteX1" fmla="*/ 452981 w 463300"/>
                  <a:gd name="connsiteY1" fmla="*/ 0 h 462601"/>
                  <a:gd name="connsiteX2" fmla="*/ 463242 w 463300"/>
                  <a:gd name="connsiteY2" fmla="*/ 10261 h 462601"/>
                  <a:gd name="connsiteX3" fmla="*/ 460263 w 463300"/>
                  <a:gd name="connsiteY3" fmla="*/ 93508 h 462601"/>
                  <a:gd name="connsiteX4" fmla="*/ 405648 w 463300"/>
                  <a:gd name="connsiteY4" fmla="*/ 218295 h 462601"/>
                  <a:gd name="connsiteX5" fmla="*/ 368411 w 463300"/>
                  <a:gd name="connsiteY5" fmla="*/ 252388 h 462601"/>
                  <a:gd name="connsiteX6" fmla="*/ 368411 w 463300"/>
                  <a:gd name="connsiteY6" fmla="*/ 260828 h 462601"/>
                  <a:gd name="connsiteX7" fmla="*/ 450995 w 463300"/>
                  <a:gd name="connsiteY7" fmla="*/ 376513 h 462601"/>
                  <a:gd name="connsiteX8" fmla="*/ 462746 w 463300"/>
                  <a:gd name="connsiteY8" fmla="*/ 455291 h 462601"/>
                  <a:gd name="connsiteX9" fmla="*/ 455464 w 463300"/>
                  <a:gd name="connsiteY9" fmla="*/ 462573 h 462601"/>
                  <a:gd name="connsiteX10" fmla="*/ 393732 w 463300"/>
                  <a:gd name="connsiteY10" fmla="*/ 462573 h 462601"/>
                  <a:gd name="connsiteX11" fmla="*/ 385788 w 463300"/>
                  <a:gd name="connsiteY11" fmla="*/ 454133 h 462601"/>
                  <a:gd name="connsiteX12" fmla="*/ 365763 w 463300"/>
                  <a:gd name="connsiteY12" fmla="*/ 372541 h 462601"/>
                  <a:gd name="connsiteX13" fmla="*/ 262656 w 463300"/>
                  <a:gd name="connsiteY13" fmla="*/ 297901 h 462601"/>
                  <a:gd name="connsiteX14" fmla="*/ 176430 w 463300"/>
                  <a:gd name="connsiteY14" fmla="*/ 304024 h 462601"/>
                  <a:gd name="connsiteX15" fmla="*/ 85902 w 463300"/>
                  <a:gd name="connsiteY15" fmla="*/ 398194 h 462601"/>
                  <a:gd name="connsiteX16" fmla="*/ 76799 w 463300"/>
                  <a:gd name="connsiteY16" fmla="*/ 451981 h 462601"/>
                  <a:gd name="connsiteX17" fmla="*/ 65711 w 463300"/>
                  <a:gd name="connsiteY17" fmla="*/ 462573 h 462601"/>
                  <a:gd name="connsiteX18" fmla="*/ 8944 w 463300"/>
                  <a:gd name="connsiteY18" fmla="*/ 462573 h 462601"/>
                  <a:gd name="connsiteX19" fmla="*/ 7 w 463300"/>
                  <a:gd name="connsiteY19" fmla="*/ 454133 h 462601"/>
                  <a:gd name="connsiteX20" fmla="*/ 95004 w 463300"/>
                  <a:gd name="connsiteY20" fmla="*/ 260994 h 462601"/>
                  <a:gd name="connsiteX21" fmla="*/ 223432 w 463300"/>
                  <a:gd name="connsiteY21" fmla="*/ 218791 h 462601"/>
                  <a:gd name="connsiteX22" fmla="*/ 315616 w 463300"/>
                  <a:gd name="connsiteY22" fmla="*/ 195125 h 462601"/>
                  <a:gd name="connsiteX23" fmla="*/ 379334 w 463300"/>
                  <a:gd name="connsiteY23" fmla="*/ 105920 h 462601"/>
                  <a:gd name="connsiteX24" fmla="*/ 385457 w 463300"/>
                  <a:gd name="connsiteY24" fmla="*/ 76627 h 462601"/>
                  <a:gd name="connsiteX25" fmla="*/ 376686 w 463300"/>
                  <a:gd name="connsiteY25" fmla="*/ 66862 h 462601"/>
                  <a:gd name="connsiteX26" fmla="*/ 208206 w 463300"/>
                  <a:gd name="connsiteY26" fmla="*/ 66862 h 462601"/>
                  <a:gd name="connsiteX27" fmla="*/ 14736 w 463300"/>
                  <a:gd name="connsiteY27" fmla="*/ 66862 h 462601"/>
                  <a:gd name="connsiteX28" fmla="*/ 2489 w 463300"/>
                  <a:gd name="connsiteY28" fmla="*/ 54781 h 462601"/>
                  <a:gd name="connsiteX29" fmla="*/ 2489 w 463300"/>
                  <a:gd name="connsiteY29" fmla="*/ 9765 h 462601"/>
                  <a:gd name="connsiteX30" fmla="*/ 12585 w 463300"/>
                  <a:gd name="connsiteY30" fmla="*/ 0 h 462601"/>
                  <a:gd name="connsiteX31" fmla="*/ 232700 w 463300"/>
                  <a:gd name="connsiteY31" fmla="*/ 0 h 46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3300" h="462601">
                    <a:moveTo>
                      <a:pt x="232866" y="166"/>
                    </a:moveTo>
                    <a:cubicBezTo>
                      <a:pt x="306183" y="166"/>
                      <a:pt x="379665" y="166"/>
                      <a:pt x="452981" y="0"/>
                    </a:cubicBezTo>
                    <a:cubicBezTo>
                      <a:pt x="461091" y="0"/>
                      <a:pt x="463739" y="2152"/>
                      <a:pt x="463242" y="10261"/>
                    </a:cubicBezTo>
                    <a:cubicBezTo>
                      <a:pt x="461753" y="37900"/>
                      <a:pt x="464235" y="65704"/>
                      <a:pt x="460263" y="93508"/>
                    </a:cubicBezTo>
                    <a:cubicBezTo>
                      <a:pt x="453643" y="140344"/>
                      <a:pt x="435935" y="181885"/>
                      <a:pt x="405648" y="218295"/>
                    </a:cubicBezTo>
                    <a:cubicBezTo>
                      <a:pt x="394725" y="231369"/>
                      <a:pt x="382147" y="242623"/>
                      <a:pt x="368411" y="252388"/>
                    </a:cubicBezTo>
                    <a:cubicBezTo>
                      <a:pt x="363777" y="255698"/>
                      <a:pt x="363611" y="257353"/>
                      <a:pt x="368411" y="260828"/>
                    </a:cubicBezTo>
                    <a:cubicBezTo>
                      <a:pt x="408627" y="290288"/>
                      <a:pt x="435935" y="329180"/>
                      <a:pt x="450995" y="376513"/>
                    </a:cubicBezTo>
                    <a:cubicBezTo>
                      <a:pt x="459105" y="402166"/>
                      <a:pt x="462415" y="428480"/>
                      <a:pt x="462746" y="455291"/>
                    </a:cubicBezTo>
                    <a:cubicBezTo>
                      <a:pt x="462746" y="460753"/>
                      <a:pt x="460760" y="462573"/>
                      <a:pt x="455464" y="462573"/>
                    </a:cubicBezTo>
                    <a:cubicBezTo>
                      <a:pt x="434942" y="462408"/>
                      <a:pt x="414254" y="462242"/>
                      <a:pt x="393732" y="462573"/>
                    </a:cubicBezTo>
                    <a:cubicBezTo>
                      <a:pt x="387278" y="462573"/>
                      <a:pt x="385954" y="459925"/>
                      <a:pt x="385788" y="454133"/>
                    </a:cubicBezTo>
                    <a:cubicBezTo>
                      <a:pt x="385457" y="425501"/>
                      <a:pt x="379334" y="398028"/>
                      <a:pt x="365763" y="372541"/>
                    </a:cubicBezTo>
                    <a:cubicBezTo>
                      <a:pt x="343586" y="331001"/>
                      <a:pt x="308831" y="306341"/>
                      <a:pt x="262656" y="297901"/>
                    </a:cubicBezTo>
                    <a:cubicBezTo>
                      <a:pt x="233362" y="292439"/>
                      <a:pt x="204565" y="293929"/>
                      <a:pt x="176430" y="304024"/>
                    </a:cubicBezTo>
                    <a:cubicBezTo>
                      <a:pt x="130918" y="320574"/>
                      <a:pt x="101459" y="353012"/>
                      <a:pt x="85902" y="398194"/>
                    </a:cubicBezTo>
                    <a:cubicBezTo>
                      <a:pt x="79944" y="415571"/>
                      <a:pt x="76468" y="433611"/>
                      <a:pt x="76799" y="451981"/>
                    </a:cubicBezTo>
                    <a:cubicBezTo>
                      <a:pt x="76799" y="460422"/>
                      <a:pt x="73986" y="462904"/>
                      <a:pt x="65711" y="462573"/>
                    </a:cubicBezTo>
                    <a:cubicBezTo>
                      <a:pt x="46843" y="461911"/>
                      <a:pt x="27976" y="462242"/>
                      <a:pt x="8944" y="462573"/>
                    </a:cubicBezTo>
                    <a:cubicBezTo>
                      <a:pt x="2655" y="462573"/>
                      <a:pt x="-159" y="460918"/>
                      <a:pt x="7" y="454133"/>
                    </a:cubicBezTo>
                    <a:cubicBezTo>
                      <a:pt x="1827" y="375024"/>
                      <a:pt x="30128" y="308824"/>
                      <a:pt x="95004" y="260994"/>
                    </a:cubicBezTo>
                    <a:cubicBezTo>
                      <a:pt x="133069" y="232859"/>
                      <a:pt x="176430" y="219453"/>
                      <a:pt x="223432" y="218791"/>
                    </a:cubicBezTo>
                    <a:cubicBezTo>
                      <a:pt x="256367" y="218295"/>
                      <a:pt x="287481" y="213164"/>
                      <a:pt x="315616" y="195125"/>
                    </a:cubicBezTo>
                    <a:cubicBezTo>
                      <a:pt x="348716" y="173941"/>
                      <a:pt x="368907" y="143323"/>
                      <a:pt x="379334" y="105920"/>
                    </a:cubicBezTo>
                    <a:cubicBezTo>
                      <a:pt x="381982" y="96321"/>
                      <a:pt x="383471" y="86391"/>
                      <a:pt x="385457" y="76627"/>
                    </a:cubicBezTo>
                    <a:cubicBezTo>
                      <a:pt x="386947" y="69179"/>
                      <a:pt x="384133" y="66862"/>
                      <a:pt x="376686" y="66862"/>
                    </a:cubicBezTo>
                    <a:cubicBezTo>
                      <a:pt x="320581" y="67028"/>
                      <a:pt x="264311" y="66862"/>
                      <a:pt x="208206" y="66862"/>
                    </a:cubicBezTo>
                    <a:cubicBezTo>
                      <a:pt x="143661" y="66862"/>
                      <a:pt x="79282" y="66862"/>
                      <a:pt x="14736" y="66862"/>
                    </a:cubicBezTo>
                    <a:cubicBezTo>
                      <a:pt x="6572" y="66862"/>
                      <a:pt x="2489" y="62835"/>
                      <a:pt x="2489" y="54781"/>
                    </a:cubicBezTo>
                    <a:cubicBezTo>
                      <a:pt x="2489" y="39720"/>
                      <a:pt x="3151" y="24660"/>
                      <a:pt x="2489" y="9765"/>
                    </a:cubicBezTo>
                    <a:cubicBezTo>
                      <a:pt x="2158" y="1655"/>
                      <a:pt x="5137" y="0"/>
                      <a:pt x="12585" y="0"/>
                    </a:cubicBezTo>
                    <a:cubicBezTo>
                      <a:pt x="85902" y="166"/>
                      <a:pt x="159384" y="0"/>
                      <a:pt x="232700" y="0"/>
                    </a:cubicBezTo>
                    <a:close/>
                  </a:path>
                </a:pathLst>
              </a:custGeom>
              <a:solidFill>
                <a:schemeClr val="bg1"/>
              </a:solidFill>
              <a:ln w="16521" cap="flat">
                <a:noFill/>
                <a:prstDash val="solid"/>
                <a:miter/>
              </a:ln>
            </p:spPr>
            <p:txBody>
              <a:bodyPr rtlCol="0" anchor="ctr"/>
              <a:lstStyle/>
              <a:p>
                <a:endParaRPr lang="en-US" sz="2400"/>
              </a:p>
            </p:txBody>
          </p:sp>
          <p:grpSp>
            <p:nvGrpSpPr>
              <p:cNvPr id="12" name="Group 11">
                <a:extLst>
                  <a:ext uri="{FF2B5EF4-FFF2-40B4-BE49-F238E27FC236}">
                    <a16:creationId xmlns:a16="http://schemas.microsoft.com/office/drawing/2014/main" id="{A81DF4CC-1354-FE3E-E3E4-5508700D7CD3}"/>
                  </a:ext>
                </a:extLst>
              </p:cNvPr>
              <p:cNvGrpSpPr/>
              <p:nvPr/>
            </p:nvGrpSpPr>
            <p:grpSpPr>
              <a:xfrm>
                <a:off x="1103790" y="414333"/>
                <a:ext cx="1324177" cy="533817"/>
                <a:chOff x="1007746" y="855243"/>
                <a:chExt cx="1324177" cy="533817"/>
              </a:xfrm>
              <a:solidFill>
                <a:schemeClr val="tx1"/>
              </a:solidFill>
            </p:grpSpPr>
            <p:sp>
              <p:nvSpPr>
                <p:cNvPr id="13" name="Freeform: Shape 12">
                  <a:extLst>
                    <a:ext uri="{FF2B5EF4-FFF2-40B4-BE49-F238E27FC236}">
                      <a16:creationId xmlns:a16="http://schemas.microsoft.com/office/drawing/2014/main" id="{B01B6D5B-B7AE-20E8-51DD-CF0323EA97BD}"/>
                    </a:ext>
                  </a:extLst>
                </p:cNvPr>
                <p:cNvSpPr/>
                <p:nvPr/>
              </p:nvSpPr>
              <p:spPr>
                <a:xfrm>
                  <a:off x="1987331" y="963654"/>
                  <a:ext cx="251346" cy="277827"/>
                </a:xfrm>
                <a:custGeom>
                  <a:avLst/>
                  <a:gdLst>
                    <a:gd name="connsiteX0" fmla="*/ 133249 w 251346"/>
                    <a:gd name="connsiteY0" fmla="*/ 0 h 277827"/>
                    <a:gd name="connsiteX1" fmla="*/ 244134 w 251346"/>
                    <a:gd name="connsiteY1" fmla="*/ 0 h 277827"/>
                    <a:gd name="connsiteX2" fmla="*/ 251251 w 251346"/>
                    <a:gd name="connsiteY2" fmla="*/ 6951 h 277827"/>
                    <a:gd name="connsiteX3" fmla="*/ 250920 w 251346"/>
                    <a:gd name="connsiteY3" fmla="*/ 170300 h 277827"/>
                    <a:gd name="connsiteX4" fmla="*/ 152447 w 251346"/>
                    <a:gd name="connsiteY4" fmla="*/ 275889 h 277827"/>
                    <a:gd name="connsiteX5" fmla="*/ 63243 w 251346"/>
                    <a:gd name="connsiteY5" fmla="*/ 266456 h 277827"/>
                    <a:gd name="connsiteX6" fmla="*/ 21 w 251346"/>
                    <a:gd name="connsiteY6" fmla="*/ 168645 h 277827"/>
                    <a:gd name="connsiteX7" fmla="*/ 75324 w 251346"/>
                    <a:gd name="connsiteY7" fmla="*/ 78778 h 277827"/>
                    <a:gd name="connsiteX8" fmla="*/ 158074 w 251346"/>
                    <a:gd name="connsiteY8" fmla="*/ 72324 h 277827"/>
                    <a:gd name="connsiteX9" fmla="*/ 195643 w 251346"/>
                    <a:gd name="connsiteY9" fmla="*/ 72324 h 277827"/>
                    <a:gd name="connsiteX10" fmla="*/ 202759 w 251346"/>
                    <a:gd name="connsiteY10" fmla="*/ 65042 h 277827"/>
                    <a:gd name="connsiteX11" fmla="*/ 183727 w 251346"/>
                    <a:gd name="connsiteY11" fmla="*/ 45678 h 277827"/>
                    <a:gd name="connsiteX12" fmla="*/ 24515 w 251346"/>
                    <a:gd name="connsiteY12" fmla="*/ 45844 h 277827"/>
                    <a:gd name="connsiteX13" fmla="*/ 15413 w 251346"/>
                    <a:gd name="connsiteY13" fmla="*/ 36576 h 277827"/>
                    <a:gd name="connsiteX14" fmla="*/ 15413 w 251346"/>
                    <a:gd name="connsiteY14" fmla="*/ 8275 h 277827"/>
                    <a:gd name="connsiteX15" fmla="*/ 23357 w 251346"/>
                    <a:gd name="connsiteY15" fmla="*/ 165 h 277827"/>
                    <a:gd name="connsiteX16" fmla="*/ 133415 w 251346"/>
                    <a:gd name="connsiteY16" fmla="*/ 331 h 277827"/>
                    <a:gd name="connsiteX17" fmla="*/ 133415 w 251346"/>
                    <a:gd name="connsiteY17" fmla="*/ 331 h 277827"/>
                    <a:gd name="connsiteX18" fmla="*/ 202594 w 251346"/>
                    <a:gd name="connsiteY18" fmla="*/ 146302 h 277827"/>
                    <a:gd name="connsiteX19" fmla="*/ 202594 w 251346"/>
                    <a:gd name="connsiteY19" fmla="*/ 123132 h 277827"/>
                    <a:gd name="connsiteX20" fmla="*/ 195312 w 251346"/>
                    <a:gd name="connsiteY20" fmla="*/ 116016 h 277827"/>
                    <a:gd name="connsiteX21" fmla="*/ 121995 w 251346"/>
                    <a:gd name="connsiteY21" fmla="*/ 116347 h 277827"/>
                    <a:gd name="connsiteX22" fmla="*/ 86744 w 251346"/>
                    <a:gd name="connsiteY22" fmla="*/ 122139 h 277827"/>
                    <a:gd name="connsiteX23" fmla="*/ 48844 w 251346"/>
                    <a:gd name="connsiteY23" fmla="*/ 164838 h 277827"/>
                    <a:gd name="connsiteX24" fmla="*/ 72345 w 251346"/>
                    <a:gd name="connsiteY24" fmla="*/ 216143 h 277827"/>
                    <a:gd name="connsiteX25" fmla="*/ 156916 w 251346"/>
                    <a:gd name="connsiteY25" fmla="*/ 226404 h 277827"/>
                    <a:gd name="connsiteX26" fmla="*/ 199449 w 251346"/>
                    <a:gd name="connsiteY26" fmla="*/ 184533 h 277827"/>
                    <a:gd name="connsiteX27" fmla="*/ 202594 w 251346"/>
                    <a:gd name="connsiteY27" fmla="*/ 146302 h 27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51346" h="277827">
                      <a:moveTo>
                        <a:pt x="133249" y="0"/>
                      </a:moveTo>
                      <a:cubicBezTo>
                        <a:pt x="170156" y="0"/>
                        <a:pt x="207228" y="0"/>
                        <a:pt x="244134" y="0"/>
                      </a:cubicBezTo>
                      <a:cubicBezTo>
                        <a:pt x="249596" y="0"/>
                        <a:pt x="251251" y="1489"/>
                        <a:pt x="251251" y="6951"/>
                      </a:cubicBezTo>
                      <a:cubicBezTo>
                        <a:pt x="251085" y="61401"/>
                        <a:pt x="251747" y="115850"/>
                        <a:pt x="250920" y="170300"/>
                      </a:cubicBezTo>
                      <a:cubicBezTo>
                        <a:pt x="249927" y="228887"/>
                        <a:pt x="209214" y="268442"/>
                        <a:pt x="152447" y="275889"/>
                      </a:cubicBezTo>
                      <a:cubicBezTo>
                        <a:pt x="121995" y="279861"/>
                        <a:pt x="92205" y="278206"/>
                        <a:pt x="63243" y="266456"/>
                      </a:cubicBezTo>
                      <a:cubicBezTo>
                        <a:pt x="22364" y="249740"/>
                        <a:pt x="-806" y="213164"/>
                        <a:pt x="21" y="168645"/>
                      </a:cubicBezTo>
                      <a:cubicBezTo>
                        <a:pt x="1014" y="118995"/>
                        <a:pt x="34942" y="89370"/>
                        <a:pt x="75324" y="78778"/>
                      </a:cubicBezTo>
                      <a:cubicBezTo>
                        <a:pt x="102632" y="71662"/>
                        <a:pt x="130270" y="72324"/>
                        <a:pt x="158074" y="72324"/>
                      </a:cubicBezTo>
                      <a:cubicBezTo>
                        <a:pt x="170652" y="72324"/>
                        <a:pt x="183065" y="72158"/>
                        <a:pt x="195643" y="72324"/>
                      </a:cubicBezTo>
                      <a:cubicBezTo>
                        <a:pt x="201270" y="72489"/>
                        <a:pt x="202594" y="70338"/>
                        <a:pt x="202759" y="65042"/>
                      </a:cubicBezTo>
                      <a:cubicBezTo>
                        <a:pt x="203090" y="45678"/>
                        <a:pt x="203256" y="45678"/>
                        <a:pt x="183727" y="45678"/>
                      </a:cubicBezTo>
                      <a:cubicBezTo>
                        <a:pt x="130601" y="45678"/>
                        <a:pt x="77476" y="45678"/>
                        <a:pt x="24515" y="45844"/>
                      </a:cubicBezTo>
                      <a:cubicBezTo>
                        <a:pt x="17068" y="45844"/>
                        <a:pt x="14751" y="44023"/>
                        <a:pt x="15413" y="36576"/>
                      </a:cubicBezTo>
                      <a:cubicBezTo>
                        <a:pt x="16075" y="27142"/>
                        <a:pt x="15744" y="17709"/>
                        <a:pt x="15413" y="8275"/>
                      </a:cubicBezTo>
                      <a:cubicBezTo>
                        <a:pt x="15247" y="2482"/>
                        <a:pt x="16571" y="0"/>
                        <a:pt x="23357" y="165"/>
                      </a:cubicBezTo>
                      <a:cubicBezTo>
                        <a:pt x="60098" y="496"/>
                        <a:pt x="96674" y="331"/>
                        <a:pt x="133415" y="331"/>
                      </a:cubicBezTo>
                      <a:lnTo>
                        <a:pt x="133415" y="331"/>
                      </a:lnTo>
                      <a:close/>
                      <a:moveTo>
                        <a:pt x="202594" y="146302"/>
                      </a:moveTo>
                      <a:cubicBezTo>
                        <a:pt x="202594" y="137696"/>
                        <a:pt x="202428" y="130414"/>
                        <a:pt x="202594" y="123132"/>
                      </a:cubicBezTo>
                      <a:cubicBezTo>
                        <a:pt x="202925" y="117671"/>
                        <a:pt x="200608" y="115850"/>
                        <a:pt x="195312" y="116016"/>
                      </a:cubicBezTo>
                      <a:cubicBezTo>
                        <a:pt x="170818" y="116181"/>
                        <a:pt x="146489" y="116016"/>
                        <a:pt x="121995" y="116347"/>
                      </a:cubicBezTo>
                      <a:cubicBezTo>
                        <a:pt x="110079" y="116347"/>
                        <a:pt x="98163" y="118167"/>
                        <a:pt x="86744" y="122139"/>
                      </a:cubicBezTo>
                      <a:cubicBezTo>
                        <a:pt x="66056" y="129256"/>
                        <a:pt x="51823" y="142165"/>
                        <a:pt x="48844" y="164838"/>
                      </a:cubicBezTo>
                      <a:cubicBezTo>
                        <a:pt x="45865" y="186684"/>
                        <a:pt x="54140" y="204227"/>
                        <a:pt x="72345" y="216143"/>
                      </a:cubicBezTo>
                      <a:cubicBezTo>
                        <a:pt x="98660" y="233521"/>
                        <a:pt x="127457" y="234845"/>
                        <a:pt x="156916" y="226404"/>
                      </a:cubicBezTo>
                      <a:cubicBezTo>
                        <a:pt x="178265" y="220281"/>
                        <a:pt x="192664" y="205717"/>
                        <a:pt x="199449" y="184533"/>
                      </a:cubicBezTo>
                      <a:cubicBezTo>
                        <a:pt x="203587" y="171789"/>
                        <a:pt x="202759" y="158218"/>
                        <a:pt x="202594" y="146302"/>
                      </a:cubicBezTo>
                      <a:close/>
                    </a:path>
                  </a:pathLst>
                </a:custGeom>
                <a:grpFill/>
                <a:ln w="16521" cap="flat">
                  <a:noFill/>
                  <a:prstDash val="solid"/>
                  <a:miter/>
                </a:ln>
              </p:spPr>
              <p:txBody>
                <a:bodyPr rtlCol="0" anchor="ctr"/>
                <a:lstStyle/>
                <a:p>
                  <a:endParaRPr lang="en-US" sz="2400"/>
                </a:p>
              </p:txBody>
            </p:sp>
            <p:sp>
              <p:nvSpPr>
                <p:cNvPr id="14" name="Freeform: Shape 13">
                  <a:extLst>
                    <a:ext uri="{FF2B5EF4-FFF2-40B4-BE49-F238E27FC236}">
                      <a16:creationId xmlns:a16="http://schemas.microsoft.com/office/drawing/2014/main" id="{B7CB728D-C7A4-0278-473D-0FA1AAC50544}"/>
                    </a:ext>
                  </a:extLst>
                </p:cNvPr>
                <p:cNvSpPr/>
                <p:nvPr/>
              </p:nvSpPr>
              <p:spPr>
                <a:xfrm>
                  <a:off x="1155797" y="963489"/>
                  <a:ext cx="251609" cy="277694"/>
                </a:xfrm>
                <a:custGeom>
                  <a:avLst/>
                  <a:gdLst>
                    <a:gd name="connsiteX0" fmla="*/ 4881 w 251609"/>
                    <a:gd name="connsiteY0" fmla="*/ 45182 h 277694"/>
                    <a:gd name="connsiteX1" fmla="*/ 4881 w 251609"/>
                    <a:gd name="connsiteY1" fmla="*/ 6786 h 277694"/>
                    <a:gd name="connsiteX2" fmla="*/ 11335 w 251609"/>
                    <a:gd name="connsiteY2" fmla="*/ 0 h 277694"/>
                    <a:gd name="connsiteX3" fmla="*/ 244029 w 251609"/>
                    <a:gd name="connsiteY3" fmla="*/ 0 h 277694"/>
                    <a:gd name="connsiteX4" fmla="*/ 251477 w 251609"/>
                    <a:gd name="connsiteY4" fmla="*/ 7117 h 277694"/>
                    <a:gd name="connsiteX5" fmla="*/ 250980 w 251609"/>
                    <a:gd name="connsiteY5" fmla="*/ 170465 h 277694"/>
                    <a:gd name="connsiteX6" fmla="*/ 152176 w 251609"/>
                    <a:gd name="connsiteY6" fmla="*/ 276055 h 277694"/>
                    <a:gd name="connsiteX7" fmla="*/ 62310 w 251609"/>
                    <a:gd name="connsiteY7" fmla="*/ 266125 h 277694"/>
                    <a:gd name="connsiteX8" fmla="*/ 578 w 251609"/>
                    <a:gd name="connsiteY8" fmla="*/ 163514 h 277694"/>
                    <a:gd name="connsiteX9" fmla="*/ 75053 w 251609"/>
                    <a:gd name="connsiteY9" fmla="*/ 78282 h 277694"/>
                    <a:gd name="connsiteX10" fmla="*/ 117587 w 251609"/>
                    <a:gd name="connsiteY10" fmla="*/ 71331 h 277694"/>
                    <a:gd name="connsiteX11" fmla="*/ 126193 w 251609"/>
                    <a:gd name="connsiteY11" fmla="*/ 79275 h 277694"/>
                    <a:gd name="connsiteX12" fmla="*/ 126193 w 251609"/>
                    <a:gd name="connsiteY12" fmla="*/ 106748 h 277694"/>
                    <a:gd name="connsiteX13" fmla="*/ 116759 w 251609"/>
                    <a:gd name="connsiteY13" fmla="*/ 117009 h 277694"/>
                    <a:gd name="connsiteX14" fmla="*/ 74557 w 251609"/>
                    <a:gd name="connsiteY14" fmla="*/ 127766 h 277694"/>
                    <a:gd name="connsiteX15" fmla="*/ 69592 w 251609"/>
                    <a:gd name="connsiteY15" fmla="*/ 214654 h 277694"/>
                    <a:gd name="connsiteX16" fmla="*/ 177001 w 251609"/>
                    <a:gd name="connsiteY16" fmla="*/ 216143 h 277694"/>
                    <a:gd name="connsiteX17" fmla="*/ 196034 w 251609"/>
                    <a:gd name="connsiteY17" fmla="*/ 191649 h 277694"/>
                    <a:gd name="connsiteX18" fmla="*/ 199178 w 251609"/>
                    <a:gd name="connsiteY18" fmla="*/ 184202 h 277694"/>
                    <a:gd name="connsiteX19" fmla="*/ 199178 w 251609"/>
                    <a:gd name="connsiteY19" fmla="*/ 184202 h 277694"/>
                    <a:gd name="connsiteX20" fmla="*/ 202654 w 251609"/>
                    <a:gd name="connsiteY20" fmla="*/ 164011 h 277694"/>
                    <a:gd name="connsiteX21" fmla="*/ 202819 w 251609"/>
                    <a:gd name="connsiteY21" fmla="*/ 53126 h 277694"/>
                    <a:gd name="connsiteX22" fmla="*/ 194544 w 251609"/>
                    <a:gd name="connsiteY22" fmla="*/ 45513 h 277694"/>
                    <a:gd name="connsiteX23" fmla="*/ 71909 w 251609"/>
                    <a:gd name="connsiteY23" fmla="*/ 45513 h 277694"/>
                    <a:gd name="connsiteX24" fmla="*/ 5212 w 251609"/>
                    <a:gd name="connsiteY24" fmla="*/ 45182 h 2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1609" h="277694">
                      <a:moveTo>
                        <a:pt x="4881" y="45182"/>
                      </a:moveTo>
                      <a:cubicBezTo>
                        <a:pt x="4881" y="32438"/>
                        <a:pt x="5047" y="19695"/>
                        <a:pt x="4881" y="6786"/>
                      </a:cubicBezTo>
                      <a:cubicBezTo>
                        <a:pt x="4881" y="1821"/>
                        <a:pt x="5874" y="0"/>
                        <a:pt x="11335" y="0"/>
                      </a:cubicBezTo>
                      <a:cubicBezTo>
                        <a:pt x="88955" y="0"/>
                        <a:pt x="166409" y="0"/>
                        <a:pt x="244029" y="0"/>
                      </a:cubicBezTo>
                      <a:cubicBezTo>
                        <a:pt x="249325" y="0"/>
                        <a:pt x="251477" y="1490"/>
                        <a:pt x="251477" y="7117"/>
                      </a:cubicBezTo>
                      <a:cubicBezTo>
                        <a:pt x="251311" y="61566"/>
                        <a:pt x="252139" y="116016"/>
                        <a:pt x="250980" y="170465"/>
                      </a:cubicBezTo>
                      <a:cubicBezTo>
                        <a:pt x="249656" y="228059"/>
                        <a:pt x="209605" y="269435"/>
                        <a:pt x="152176" y="276055"/>
                      </a:cubicBezTo>
                      <a:cubicBezTo>
                        <a:pt x="121393" y="279530"/>
                        <a:pt x="91438" y="278041"/>
                        <a:pt x="62310" y="266125"/>
                      </a:cubicBezTo>
                      <a:cubicBezTo>
                        <a:pt x="21266" y="249409"/>
                        <a:pt x="-4222" y="207868"/>
                        <a:pt x="578" y="163514"/>
                      </a:cubicBezTo>
                      <a:cubicBezTo>
                        <a:pt x="5212" y="120319"/>
                        <a:pt x="32851" y="89205"/>
                        <a:pt x="75053" y="78282"/>
                      </a:cubicBezTo>
                      <a:cubicBezTo>
                        <a:pt x="89121" y="74641"/>
                        <a:pt x="103023" y="71827"/>
                        <a:pt x="117587" y="71331"/>
                      </a:cubicBezTo>
                      <a:cubicBezTo>
                        <a:pt x="123876" y="71165"/>
                        <a:pt x="126689" y="71993"/>
                        <a:pt x="126193" y="79275"/>
                      </a:cubicBezTo>
                      <a:cubicBezTo>
                        <a:pt x="125531" y="88377"/>
                        <a:pt x="125531" y="97645"/>
                        <a:pt x="126193" y="106748"/>
                      </a:cubicBezTo>
                      <a:cubicBezTo>
                        <a:pt x="126689" y="114030"/>
                        <a:pt x="124538" y="116843"/>
                        <a:pt x="116759" y="117009"/>
                      </a:cubicBezTo>
                      <a:cubicBezTo>
                        <a:pt x="102030" y="117505"/>
                        <a:pt x="87962" y="120815"/>
                        <a:pt x="74557" y="127766"/>
                      </a:cubicBezTo>
                      <a:cubicBezTo>
                        <a:pt x="42781" y="144316"/>
                        <a:pt x="38643" y="190822"/>
                        <a:pt x="69592" y="214654"/>
                      </a:cubicBezTo>
                      <a:cubicBezTo>
                        <a:pt x="97561" y="236169"/>
                        <a:pt x="148535" y="236996"/>
                        <a:pt x="177001" y="216143"/>
                      </a:cubicBezTo>
                      <a:cubicBezTo>
                        <a:pt x="185607" y="209854"/>
                        <a:pt x="192724" y="202241"/>
                        <a:pt x="196034" y="191649"/>
                      </a:cubicBezTo>
                      <a:cubicBezTo>
                        <a:pt x="198847" y="189829"/>
                        <a:pt x="198682" y="186850"/>
                        <a:pt x="199178" y="184202"/>
                      </a:cubicBezTo>
                      <a:cubicBezTo>
                        <a:pt x="199178" y="184202"/>
                        <a:pt x="199178" y="184202"/>
                        <a:pt x="199178" y="184202"/>
                      </a:cubicBezTo>
                      <a:cubicBezTo>
                        <a:pt x="202985" y="177913"/>
                        <a:pt x="202654" y="170796"/>
                        <a:pt x="202654" y="164011"/>
                      </a:cubicBezTo>
                      <a:cubicBezTo>
                        <a:pt x="202819" y="127104"/>
                        <a:pt x="202654" y="90032"/>
                        <a:pt x="202819" y="53126"/>
                      </a:cubicBezTo>
                      <a:cubicBezTo>
                        <a:pt x="202819" y="46506"/>
                        <a:pt x="200502" y="45347"/>
                        <a:pt x="194544" y="45513"/>
                      </a:cubicBezTo>
                      <a:cubicBezTo>
                        <a:pt x="153666" y="45678"/>
                        <a:pt x="112787" y="45678"/>
                        <a:pt x="71909" y="45513"/>
                      </a:cubicBezTo>
                      <a:cubicBezTo>
                        <a:pt x="49732" y="45513"/>
                        <a:pt x="27389" y="45182"/>
                        <a:pt x="5212" y="45182"/>
                      </a:cubicBezTo>
                      <a:close/>
                    </a:path>
                  </a:pathLst>
                </a:custGeom>
                <a:grpFill/>
                <a:ln w="16521" cap="flat">
                  <a:noFill/>
                  <a:prstDash val="solid"/>
                  <a:miter/>
                </a:ln>
              </p:spPr>
              <p:txBody>
                <a:bodyPr rtlCol="0" anchor="ctr"/>
                <a:lstStyle/>
                <a:p>
                  <a:endParaRPr lang="en-US" sz="2400"/>
                </a:p>
              </p:txBody>
            </p:sp>
            <p:sp>
              <p:nvSpPr>
                <p:cNvPr id="15" name="Freeform: Shape 14">
                  <a:extLst>
                    <a:ext uri="{FF2B5EF4-FFF2-40B4-BE49-F238E27FC236}">
                      <a16:creationId xmlns:a16="http://schemas.microsoft.com/office/drawing/2014/main" id="{777F59A8-68ED-53BE-1A17-E7DC92188684}"/>
                    </a:ext>
                  </a:extLst>
                </p:cNvPr>
                <p:cNvSpPr/>
                <p:nvPr/>
              </p:nvSpPr>
              <p:spPr>
                <a:xfrm>
                  <a:off x="1641720" y="963489"/>
                  <a:ext cx="251487" cy="278148"/>
                </a:xfrm>
                <a:custGeom>
                  <a:avLst/>
                  <a:gdLst>
                    <a:gd name="connsiteX0" fmla="*/ 128496 w 251487"/>
                    <a:gd name="connsiteY0" fmla="*/ 0 h 278148"/>
                    <a:gd name="connsiteX1" fmla="*/ 243684 w 251487"/>
                    <a:gd name="connsiteY1" fmla="*/ 0 h 278148"/>
                    <a:gd name="connsiteX2" fmla="*/ 251462 w 251487"/>
                    <a:gd name="connsiteY2" fmla="*/ 7448 h 278148"/>
                    <a:gd name="connsiteX3" fmla="*/ 251131 w 251487"/>
                    <a:gd name="connsiteY3" fmla="*/ 167652 h 278148"/>
                    <a:gd name="connsiteX4" fmla="*/ 193041 w 251487"/>
                    <a:gd name="connsiteY4" fmla="*/ 263808 h 278148"/>
                    <a:gd name="connsiteX5" fmla="*/ 103670 w 251487"/>
                    <a:gd name="connsiteY5" fmla="*/ 276717 h 278148"/>
                    <a:gd name="connsiteX6" fmla="*/ 26216 w 251487"/>
                    <a:gd name="connsiteY6" fmla="*/ 240968 h 278148"/>
                    <a:gd name="connsiteX7" fmla="*/ 895 w 251487"/>
                    <a:gd name="connsiteY7" fmla="*/ 158880 h 278148"/>
                    <a:gd name="connsiteX8" fmla="*/ 84307 w 251487"/>
                    <a:gd name="connsiteY8" fmla="*/ 75634 h 278148"/>
                    <a:gd name="connsiteX9" fmla="*/ 119724 w 251487"/>
                    <a:gd name="connsiteY9" fmla="*/ 71331 h 278148"/>
                    <a:gd name="connsiteX10" fmla="*/ 126344 w 251487"/>
                    <a:gd name="connsiteY10" fmla="*/ 77951 h 278148"/>
                    <a:gd name="connsiteX11" fmla="*/ 126344 w 251487"/>
                    <a:gd name="connsiteY11" fmla="*/ 108734 h 278148"/>
                    <a:gd name="connsiteX12" fmla="*/ 119062 w 251487"/>
                    <a:gd name="connsiteY12" fmla="*/ 116843 h 278148"/>
                    <a:gd name="connsiteX13" fmla="*/ 75039 w 251487"/>
                    <a:gd name="connsiteY13" fmla="*/ 127601 h 278148"/>
                    <a:gd name="connsiteX14" fmla="*/ 68419 w 251487"/>
                    <a:gd name="connsiteY14" fmla="*/ 213826 h 278148"/>
                    <a:gd name="connsiteX15" fmla="*/ 185097 w 251487"/>
                    <a:gd name="connsiteY15" fmla="*/ 209358 h 278148"/>
                    <a:gd name="connsiteX16" fmla="*/ 202805 w 251487"/>
                    <a:gd name="connsiteY16" fmla="*/ 164838 h 278148"/>
                    <a:gd name="connsiteX17" fmla="*/ 203136 w 251487"/>
                    <a:gd name="connsiteY17" fmla="*/ 53953 h 278148"/>
                    <a:gd name="connsiteX18" fmla="*/ 194530 w 251487"/>
                    <a:gd name="connsiteY18" fmla="*/ 45844 h 278148"/>
                    <a:gd name="connsiteX19" fmla="*/ 14300 w 251487"/>
                    <a:gd name="connsiteY19" fmla="*/ 46175 h 278148"/>
                    <a:gd name="connsiteX20" fmla="*/ 5694 w 251487"/>
                    <a:gd name="connsiteY20" fmla="*/ 37403 h 278148"/>
                    <a:gd name="connsiteX21" fmla="*/ 5694 w 251487"/>
                    <a:gd name="connsiteY21" fmla="*/ 7448 h 278148"/>
                    <a:gd name="connsiteX22" fmla="*/ 12645 w 251487"/>
                    <a:gd name="connsiteY22" fmla="*/ 331 h 278148"/>
                    <a:gd name="connsiteX23" fmla="*/ 128661 w 251487"/>
                    <a:gd name="connsiteY23" fmla="*/ 331 h 278148"/>
                    <a:gd name="connsiteX24" fmla="*/ 128661 w 251487"/>
                    <a:gd name="connsiteY24" fmla="*/ 331 h 27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1487" h="278148">
                      <a:moveTo>
                        <a:pt x="128496" y="0"/>
                      </a:moveTo>
                      <a:cubicBezTo>
                        <a:pt x="166892" y="0"/>
                        <a:pt x="205288" y="0"/>
                        <a:pt x="243684" y="0"/>
                      </a:cubicBezTo>
                      <a:cubicBezTo>
                        <a:pt x="249311" y="0"/>
                        <a:pt x="251462" y="1490"/>
                        <a:pt x="251462" y="7448"/>
                      </a:cubicBezTo>
                      <a:cubicBezTo>
                        <a:pt x="251297" y="60904"/>
                        <a:pt x="251793" y="114195"/>
                        <a:pt x="251131" y="167652"/>
                      </a:cubicBezTo>
                      <a:cubicBezTo>
                        <a:pt x="250635" y="210682"/>
                        <a:pt x="232430" y="244113"/>
                        <a:pt x="193041" y="263808"/>
                      </a:cubicBezTo>
                      <a:cubicBezTo>
                        <a:pt x="164906" y="277875"/>
                        <a:pt x="134454" y="280192"/>
                        <a:pt x="103670" y="276717"/>
                      </a:cubicBezTo>
                      <a:cubicBezTo>
                        <a:pt x="73880" y="273407"/>
                        <a:pt x="47235" y="263146"/>
                        <a:pt x="26216" y="240968"/>
                      </a:cubicBezTo>
                      <a:cubicBezTo>
                        <a:pt x="4536" y="217798"/>
                        <a:pt x="-2746" y="189994"/>
                        <a:pt x="895" y="158880"/>
                      </a:cubicBezTo>
                      <a:cubicBezTo>
                        <a:pt x="6356" y="112375"/>
                        <a:pt x="42435" y="85398"/>
                        <a:pt x="84307" y="75634"/>
                      </a:cubicBezTo>
                      <a:cubicBezTo>
                        <a:pt x="96057" y="72820"/>
                        <a:pt x="107808" y="71827"/>
                        <a:pt x="119724" y="71331"/>
                      </a:cubicBezTo>
                      <a:cubicBezTo>
                        <a:pt x="125020" y="71165"/>
                        <a:pt x="126509" y="72820"/>
                        <a:pt x="126344" y="77951"/>
                      </a:cubicBezTo>
                      <a:cubicBezTo>
                        <a:pt x="126013" y="88212"/>
                        <a:pt x="125847" y="98473"/>
                        <a:pt x="126344" y="108734"/>
                      </a:cubicBezTo>
                      <a:cubicBezTo>
                        <a:pt x="126509" y="114361"/>
                        <a:pt x="124855" y="116512"/>
                        <a:pt x="119062" y="116843"/>
                      </a:cubicBezTo>
                      <a:cubicBezTo>
                        <a:pt x="103836" y="117671"/>
                        <a:pt x="89272" y="120815"/>
                        <a:pt x="75039" y="127601"/>
                      </a:cubicBezTo>
                      <a:cubicBezTo>
                        <a:pt x="43428" y="142661"/>
                        <a:pt x="39953" y="191484"/>
                        <a:pt x="68419" y="213826"/>
                      </a:cubicBezTo>
                      <a:cubicBezTo>
                        <a:pt x="100029" y="238651"/>
                        <a:pt x="159279" y="237162"/>
                        <a:pt x="185097" y="209358"/>
                      </a:cubicBezTo>
                      <a:cubicBezTo>
                        <a:pt x="196847" y="196780"/>
                        <a:pt x="202640" y="181719"/>
                        <a:pt x="202805" y="164838"/>
                      </a:cubicBezTo>
                      <a:cubicBezTo>
                        <a:pt x="203136" y="127932"/>
                        <a:pt x="202805" y="90860"/>
                        <a:pt x="203136" y="53953"/>
                      </a:cubicBezTo>
                      <a:cubicBezTo>
                        <a:pt x="203136" y="47002"/>
                        <a:pt x="200819" y="45678"/>
                        <a:pt x="194530" y="45844"/>
                      </a:cubicBezTo>
                      <a:cubicBezTo>
                        <a:pt x="134454" y="46009"/>
                        <a:pt x="74377" y="45844"/>
                        <a:pt x="14300" y="46175"/>
                      </a:cubicBezTo>
                      <a:cubicBezTo>
                        <a:pt x="7184" y="46175"/>
                        <a:pt x="5198" y="44189"/>
                        <a:pt x="5694" y="37403"/>
                      </a:cubicBezTo>
                      <a:cubicBezTo>
                        <a:pt x="6191" y="27473"/>
                        <a:pt x="6025" y="17378"/>
                        <a:pt x="5694" y="7448"/>
                      </a:cubicBezTo>
                      <a:cubicBezTo>
                        <a:pt x="5694" y="2317"/>
                        <a:pt x="6853" y="331"/>
                        <a:pt x="12645" y="331"/>
                      </a:cubicBezTo>
                      <a:cubicBezTo>
                        <a:pt x="51372" y="662"/>
                        <a:pt x="89934" y="331"/>
                        <a:pt x="128661" y="331"/>
                      </a:cubicBezTo>
                      <a:cubicBezTo>
                        <a:pt x="128661" y="331"/>
                        <a:pt x="128661" y="331"/>
                        <a:pt x="128661" y="331"/>
                      </a:cubicBezTo>
                      <a:close/>
                    </a:path>
                  </a:pathLst>
                </a:custGeom>
                <a:grpFill/>
                <a:ln w="16521" cap="flat">
                  <a:noFill/>
                  <a:prstDash val="solid"/>
                  <a:miter/>
                </a:ln>
              </p:spPr>
              <p:txBody>
                <a:bodyPr rtlCol="0" anchor="ctr"/>
                <a:lstStyle/>
                <a:p>
                  <a:endParaRPr lang="en-US" sz="2400"/>
                </a:p>
              </p:txBody>
            </p:sp>
            <p:sp>
              <p:nvSpPr>
                <p:cNvPr id="16" name="Freeform: Shape 15">
                  <a:extLst>
                    <a:ext uri="{FF2B5EF4-FFF2-40B4-BE49-F238E27FC236}">
                      <a16:creationId xmlns:a16="http://schemas.microsoft.com/office/drawing/2014/main" id="{E1D34A3D-6BF2-4FEB-E1DD-53FE068198CF}"/>
                    </a:ext>
                  </a:extLst>
                </p:cNvPr>
                <p:cNvSpPr/>
                <p:nvPr/>
              </p:nvSpPr>
              <p:spPr>
                <a:xfrm>
                  <a:off x="1429601" y="957087"/>
                  <a:ext cx="184486" cy="284227"/>
                </a:xfrm>
                <a:custGeom>
                  <a:avLst/>
                  <a:gdLst>
                    <a:gd name="connsiteX0" fmla="*/ 24674 w 184486"/>
                    <a:gd name="connsiteY0" fmla="*/ 196231 h 284227"/>
                    <a:gd name="connsiteX1" fmla="*/ 27984 w 184486"/>
                    <a:gd name="connsiteY1" fmla="*/ 196231 h 284227"/>
                    <a:gd name="connsiteX2" fmla="*/ 55458 w 184486"/>
                    <a:gd name="connsiteY2" fmla="*/ 212119 h 284227"/>
                    <a:gd name="connsiteX3" fmla="*/ 89882 w 184486"/>
                    <a:gd name="connsiteY3" fmla="*/ 235289 h 284227"/>
                    <a:gd name="connsiteX4" fmla="*/ 129602 w 184486"/>
                    <a:gd name="connsiteY4" fmla="*/ 218573 h 284227"/>
                    <a:gd name="connsiteX5" fmla="*/ 123147 w 184486"/>
                    <a:gd name="connsiteY5" fmla="*/ 181667 h 284227"/>
                    <a:gd name="connsiteX6" fmla="*/ 77304 w 184486"/>
                    <a:gd name="connsiteY6" fmla="*/ 158497 h 284227"/>
                    <a:gd name="connsiteX7" fmla="*/ 28316 w 184486"/>
                    <a:gd name="connsiteY7" fmla="*/ 129534 h 284227"/>
                    <a:gd name="connsiteX8" fmla="*/ 33612 w 184486"/>
                    <a:gd name="connsiteY8" fmla="*/ 20635 h 284227"/>
                    <a:gd name="connsiteX9" fmla="*/ 162536 w 184486"/>
                    <a:gd name="connsiteY9" fmla="*/ 27586 h 284227"/>
                    <a:gd name="connsiteX10" fmla="*/ 184051 w 184486"/>
                    <a:gd name="connsiteY10" fmla="*/ 80546 h 284227"/>
                    <a:gd name="connsiteX11" fmla="*/ 177762 w 184486"/>
                    <a:gd name="connsiteY11" fmla="*/ 87001 h 284227"/>
                    <a:gd name="connsiteX12" fmla="*/ 140194 w 184486"/>
                    <a:gd name="connsiteY12" fmla="*/ 87001 h 284227"/>
                    <a:gd name="connsiteX13" fmla="*/ 133077 w 184486"/>
                    <a:gd name="connsiteY13" fmla="*/ 79057 h 284227"/>
                    <a:gd name="connsiteX14" fmla="*/ 73994 w 184486"/>
                    <a:gd name="connsiteY14" fmla="*/ 53073 h 284227"/>
                    <a:gd name="connsiteX15" fmla="*/ 71511 w 184486"/>
                    <a:gd name="connsiteY15" fmla="*/ 105206 h 284227"/>
                    <a:gd name="connsiteX16" fmla="*/ 109411 w 184486"/>
                    <a:gd name="connsiteY16" fmla="*/ 121756 h 284227"/>
                    <a:gd name="connsiteX17" fmla="*/ 154427 w 184486"/>
                    <a:gd name="connsiteY17" fmla="*/ 144429 h 284227"/>
                    <a:gd name="connsiteX18" fmla="*/ 142511 w 184486"/>
                    <a:gd name="connsiteY18" fmla="*/ 273023 h 284227"/>
                    <a:gd name="connsiteX19" fmla="*/ 23681 w 184486"/>
                    <a:gd name="connsiteY19" fmla="*/ 255480 h 284227"/>
                    <a:gd name="connsiteX20" fmla="*/ 180 w 184486"/>
                    <a:gd name="connsiteY20" fmla="*/ 203347 h 284227"/>
                    <a:gd name="connsiteX21" fmla="*/ 5973 w 184486"/>
                    <a:gd name="connsiteY21" fmla="*/ 196396 h 284227"/>
                    <a:gd name="connsiteX22" fmla="*/ 24343 w 184486"/>
                    <a:gd name="connsiteY22" fmla="*/ 196396 h 284227"/>
                    <a:gd name="connsiteX23" fmla="*/ 24343 w 184486"/>
                    <a:gd name="connsiteY23" fmla="*/ 196396 h 28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4486" h="284227">
                      <a:moveTo>
                        <a:pt x="24674" y="196231"/>
                      </a:moveTo>
                      <a:cubicBezTo>
                        <a:pt x="25833" y="196231"/>
                        <a:pt x="26826" y="196231"/>
                        <a:pt x="27984" y="196231"/>
                      </a:cubicBezTo>
                      <a:cubicBezTo>
                        <a:pt x="40894" y="195072"/>
                        <a:pt x="50823" y="195403"/>
                        <a:pt x="55458" y="212119"/>
                      </a:cubicBezTo>
                      <a:cubicBezTo>
                        <a:pt x="59595" y="227179"/>
                        <a:pt x="73994" y="234461"/>
                        <a:pt x="89882" y="235289"/>
                      </a:cubicBezTo>
                      <a:cubicBezTo>
                        <a:pt x="105604" y="236116"/>
                        <a:pt x="120499" y="233965"/>
                        <a:pt x="129602" y="218573"/>
                      </a:cubicBezTo>
                      <a:cubicBezTo>
                        <a:pt x="136387" y="207154"/>
                        <a:pt x="133574" y="189942"/>
                        <a:pt x="123147" y="181667"/>
                      </a:cubicBezTo>
                      <a:cubicBezTo>
                        <a:pt x="109411" y="170909"/>
                        <a:pt x="93026" y="165282"/>
                        <a:pt x="77304" y="158497"/>
                      </a:cubicBezTo>
                      <a:cubicBezTo>
                        <a:pt x="59761" y="150884"/>
                        <a:pt x="42218" y="143105"/>
                        <a:pt x="28316" y="129534"/>
                      </a:cubicBezTo>
                      <a:cubicBezTo>
                        <a:pt x="-3626" y="98751"/>
                        <a:pt x="-1144" y="48770"/>
                        <a:pt x="33612" y="20635"/>
                      </a:cubicBezTo>
                      <a:cubicBezTo>
                        <a:pt x="70684" y="-9486"/>
                        <a:pt x="131753" y="-6176"/>
                        <a:pt x="162536" y="27586"/>
                      </a:cubicBezTo>
                      <a:cubicBezTo>
                        <a:pt x="176273" y="42647"/>
                        <a:pt x="181569" y="61017"/>
                        <a:pt x="184051" y="80546"/>
                      </a:cubicBezTo>
                      <a:cubicBezTo>
                        <a:pt x="184713" y="85511"/>
                        <a:pt x="182231" y="87001"/>
                        <a:pt x="177762" y="87001"/>
                      </a:cubicBezTo>
                      <a:cubicBezTo>
                        <a:pt x="165184" y="87001"/>
                        <a:pt x="152772" y="86835"/>
                        <a:pt x="140194" y="87001"/>
                      </a:cubicBezTo>
                      <a:cubicBezTo>
                        <a:pt x="134070" y="87001"/>
                        <a:pt x="133739" y="83360"/>
                        <a:pt x="133077" y="79057"/>
                      </a:cubicBezTo>
                      <a:cubicBezTo>
                        <a:pt x="129105" y="49101"/>
                        <a:pt x="94681" y="42481"/>
                        <a:pt x="73994" y="53073"/>
                      </a:cubicBezTo>
                      <a:cubicBezTo>
                        <a:pt x="52975" y="63831"/>
                        <a:pt x="52313" y="92131"/>
                        <a:pt x="71511" y="105206"/>
                      </a:cubicBezTo>
                      <a:cubicBezTo>
                        <a:pt x="83096" y="113150"/>
                        <a:pt x="96502" y="117122"/>
                        <a:pt x="109411" y="121756"/>
                      </a:cubicBezTo>
                      <a:cubicBezTo>
                        <a:pt x="125299" y="127548"/>
                        <a:pt x="140856" y="133837"/>
                        <a:pt x="154427" y="144429"/>
                      </a:cubicBezTo>
                      <a:cubicBezTo>
                        <a:pt x="199277" y="179019"/>
                        <a:pt x="192823" y="246543"/>
                        <a:pt x="142511" y="273023"/>
                      </a:cubicBezTo>
                      <a:cubicBezTo>
                        <a:pt x="109245" y="290401"/>
                        <a:pt x="53141" y="289739"/>
                        <a:pt x="23681" y="255480"/>
                      </a:cubicBezTo>
                      <a:cubicBezTo>
                        <a:pt x="10607" y="240254"/>
                        <a:pt x="2663" y="223042"/>
                        <a:pt x="180" y="203347"/>
                      </a:cubicBezTo>
                      <a:cubicBezTo>
                        <a:pt x="-482" y="198217"/>
                        <a:pt x="511" y="196065"/>
                        <a:pt x="5973" y="196396"/>
                      </a:cubicBezTo>
                      <a:cubicBezTo>
                        <a:pt x="12096" y="196727"/>
                        <a:pt x="18220" y="196396"/>
                        <a:pt x="24343" y="196396"/>
                      </a:cubicBezTo>
                      <a:cubicBezTo>
                        <a:pt x="24343" y="196396"/>
                        <a:pt x="24343" y="196396"/>
                        <a:pt x="24343" y="196396"/>
                      </a:cubicBezTo>
                      <a:close/>
                    </a:path>
                  </a:pathLst>
                </a:custGeom>
                <a:grpFill/>
                <a:ln w="16521" cap="flat">
                  <a:noFill/>
                  <a:prstDash val="solid"/>
                  <a:miter/>
                </a:ln>
              </p:spPr>
              <p:txBody>
                <a:bodyPr rtlCol="0" anchor="ctr"/>
                <a:lstStyle/>
                <a:p>
                  <a:endParaRPr lang="en-US" sz="2400"/>
                </a:p>
              </p:txBody>
            </p:sp>
            <p:sp>
              <p:nvSpPr>
                <p:cNvPr id="17" name="Freeform: Shape 16">
                  <a:extLst>
                    <a:ext uri="{FF2B5EF4-FFF2-40B4-BE49-F238E27FC236}">
                      <a16:creationId xmlns:a16="http://schemas.microsoft.com/office/drawing/2014/main" id="{4D017FD8-26D9-8FDA-FCE3-13ED84D4759B}"/>
                    </a:ext>
                  </a:extLst>
                </p:cNvPr>
                <p:cNvSpPr/>
                <p:nvPr/>
              </p:nvSpPr>
              <p:spPr>
                <a:xfrm>
                  <a:off x="1007746" y="963323"/>
                  <a:ext cx="129100" cy="272640"/>
                </a:xfrm>
                <a:custGeom>
                  <a:avLst/>
                  <a:gdLst>
                    <a:gd name="connsiteX0" fmla="*/ 838 w 129100"/>
                    <a:gd name="connsiteY0" fmla="*/ 189332 h 272640"/>
                    <a:gd name="connsiteX1" fmla="*/ 1169 w 129100"/>
                    <a:gd name="connsiteY1" fmla="*/ 114361 h 272640"/>
                    <a:gd name="connsiteX2" fmla="*/ 67700 w 129100"/>
                    <a:gd name="connsiteY2" fmla="*/ 10758 h 272640"/>
                    <a:gd name="connsiteX3" fmla="*/ 123639 w 129100"/>
                    <a:gd name="connsiteY3" fmla="*/ 0 h 272640"/>
                    <a:gd name="connsiteX4" fmla="*/ 129100 w 129100"/>
                    <a:gd name="connsiteY4" fmla="*/ 5793 h 272640"/>
                    <a:gd name="connsiteX5" fmla="*/ 129100 w 129100"/>
                    <a:gd name="connsiteY5" fmla="*/ 48326 h 272640"/>
                    <a:gd name="connsiteX6" fmla="*/ 122315 w 129100"/>
                    <a:gd name="connsiteY6" fmla="*/ 53126 h 272640"/>
                    <a:gd name="connsiteX7" fmla="*/ 57770 w 129100"/>
                    <a:gd name="connsiteY7" fmla="*/ 103438 h 272640"/>
                    <a:gd name="connsiteX8" fmla="*/ 52970 w 129100"/>
                    <a:gd name="connsiteY8" fmla="*/ 137034 h 272640"/>
                    <a:gd name="connsiteX9" fmla="*/ 53136 w 129100"/>
                    <a:gd name="connsiteY9" fmla="*/ 263807 h 272640"/>
                    <a:gd name="connsiteX10" fmla="*/ 44364 w 129100"/>
                    <a:gd name="connsiteY10" fmla="*/ 272579 h 272640"/>
                    <a:gd name="connsiteX11" fmla="*/ 10106 w 129100"/>
                    <a:gd name="connsiteY11" fmla="*/ 272579 h 272640"/>
                    <a:gd name="connsiteX12" fmla="*/ 10 w 129100"/>
                    <a:gd name="connsiteY12" fmla="*/ 262153 h 272640"/>
                    <a:gd name="connsiteX13" fmla="*/ 10 w 129100"/>
                    <a:gd name="connsiteY13" fmla="*/ 189663 h 272640"/>
                    <a:gd name="connsiteX14" fmla="*/ 672 w 129100"/>
                    <a:gd name="connsiteY14" fmla="*/ 189663 h 27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100" h="272640">
                      <a:moveTo>
                        <a:pt x="838" y="189332"/>
                      </a:moveTo>
                      <a:cubicBezTo>
                        <a:pt x="838" y="164342"/>
                        <a:pt x="-817" y="139186"/>
                        <a:pt x="1169" y="114361"/>
                      </a:cubicBezTo>
                      <a:cubicBezTo>
                        <a:pt x="4644" y="68352"/>
                        <a:pt x="24835" y="31942"/>
                        <a:pt x="67700" y="10758"/>
                      </a:cubicBezTo>
                      <a:cubicBezTo>
                        <a:pt x="85243" y="1986"/>
                        <a:pt x="104275" y="0"/>
                        <a:pt x="123639" y="0"/>
                      </a:cubicBezTo>
                      <a:cubicBezTo>
                        <a:pt x="127611" y="0"/>
                        <a:pt x="129100" y="1986"/>
                        <a:pt x="129100" y="5793"/>
                      </a:cubicBezTo>
                      <a:cubicBezTo>
                        <a:pt x="129100" y="20026"/>
                        <a:pt x="129100" y="34093"/>
                        <a:pt x="129100" y="48326"/>
                      </a:cubicBezTo>
                      <a:cubicBezTo>
                        <a:pt x="129100" y="53788"/>
                        <a:pt x="125459" y="52795"/>
                        <a:pt x="122315" y="53126"/>
                      </a:cubicBezTo>
                      <a:cubicBezTo>
                        <a:pt x="90042" y="56105"/>
                        <a:pt x="68196" y="72655"/>
                        <a:pt x="57770" y="103438"/>
                      </a:cubicBezTo>
                      <a:cubicBezTo>
                        <a:pt x="54129" y="114195"/>
                        <a:pt x="52805" y="125615"/>
                        <a:pt x="52970" y="137034"/>
                      </a:cubicBezTo>
                      <a:cubicBezTo>
                        <a:pt x="53136" y="179237"/>
                        <a:pt x="52970" y="221605"/>
                        <a:pt x="53136" y="263807"/>
                      </a:cubicBezTo>
                      <a:cubicBezTo>
                        <a:pt x="53136" y="270593"/>
                        <a:pt x="51481" y="273076"/>
                        <a:pt x="44364" y="272579"/>
                      </a:cubicBezTo>
                      <a:cubicBezTo>
                        <a:pt x="32945" y="271917"/>
                        <a:pt x="21525" y="271917"/>
                        <a:pt x="10106" y="272579"/>
                      </a:cubicBezTo>
                      <a:cubicBezTo>
                        <a:pt x="1665" y="273076"/>
                        <a:pt x="-156" y="269931"/>
                        <a:pt x="10" y="262153"/>
                      </a:cubicBezTo>
                      <a:cubicBezTo>
                        <a:pt x="507" y="237989"/>
                        <a:pt x="10" y="213826"/>
                        <a:pt x="10" y="189663"/>
                      </a:cubicBezTo>
                      <a:cubicBezTo>
                        <a:pt x="176" y="189663"/>
                        <a:pt x="507" y="189663"/>
                        <a:pt x="672" y="189663"/>
                      </a:cubicBezTo>
                      <a:close/>
                    </a:path>
                  </a:pathLst>
                </a:custGeom>
                <a:grpFill/>
                <a:ln w="16521" cap="flat">
                  <a:noFill/>
                  <a:prstDash val="solid"/>
                  <a:miter/>
                </a:ln>
              </p:spPr>
              <p:txBody>
                <a:bodyPr rtlCol="0" anchor="ctr"/>
                <a:lstStyle/>
                <a:p>
                  <a:endParaRPr lang="en-US" sz="2400"/>
                </a:p>
              </p:txBody>
            </p:sp>
            <p:sp>
              <p:nvSpPr>
                <p:cNvPr id="18" name="Freeform: Shape 17">
                  <a:extLst>
                    <a:ext uri="{FF2B5EF4-FFF2-40B4-BE49-F238E27FC236}">
                      <a16:creationId xmlns:a16="http://schemas.microsoft.com/office/drawing/2014/main" id="{51395321-3EDE-7109-B35C-7FD66888944C}"/>
                    </a:ext>
                  </a:extLst>
                </p:cNvPr>
                <p:cNvSpPr/>
                <p:nvPr/>
              </p:nvSpPr>
              <p:spPr>
                <a:xfrm>
                  <a:off x="2278467" y="963645"/>
                  <a:ext cx="53456" cy="271939"/>
                </a:xfrm>
                <a:custGeom>
                  <a:avLst/>
                  <a:gdLst>
                    <a:gd name="connsiteX0" fmla="*/ 166 w 53456"/>
                    <a:gd name="connsiteY0" fmla="*/ 135885 h 271939"/>
                    <a:gd name="connsiteX1" fmla="*/ 0 w 53456"/>
                    <a:gd name="connsiteY1" fmla="*/ 9939 h 271939"/>
                    <a:gd name="connsiteX2" fmla="*/ 9930 w 53456"/>
                    <a:gd name="connsiteY2" fmla="*/ 340 h 271939"/>
                    <a:gd name="connsiteX3" fmla="*/ 45844 w 53456"/>
                    <a:gd name="connsiteY3" fmla="*/ 9 h 271939"/>
                    <a:gd name="connsiteX4" fmla="*/ 53457 w 53456"/>
                    <a:gd name="connsiteY4" fmla="*/ 7787 h 271939"/>
                    <a:gd name="connsiteX5" fmla="*/ 53457 w 53456"/>
                    <a:gd name="connsiteY5" fmla="*/ 264644 h 271939"/>
                    <a:gd name="connsiteX6" fmla="*/ 45844 w 53456"/>
                    <a:gd name="connsiteY6" fmla="*/ 271926 h 271939"/>
                    <a:gd name="connsiteX7" fmla="*/ 7447 w 53456"/>
                    <a:gd name="connsiteY7" fmla="*/ 271926 h 271939"/>
                    <a:gd name="connsiteX8" fmla="*/ 331 w 53456"/>
                    <a:gd name="connsiteY8" fmla="*/ 264147 h 271939"/>
                    <a:gd name="connsiteX9" fmla="*/ 331 w 53456"/>
                    <a:gd name="connsiteY9" fmla="*/ 135719 h 27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56" h="271939">
                      <a:moveTo>
                        <a:pt x="166" y="135885"/>
                      </a:moveTo>
                      <a:cubicBezTo>
                        <a:pt x="166" y="93847"/>
                        <a:pt x="331" y="51976"/>
                        <a:pt x="0" y="9939"/>
                      </a:cubicBezTo>
                      <a:cubicBezTo>
                        <a:pt x="0" y="1829"/>
                        <a:pt x="2648" y="174"/>
                        <a:pt x="9930" y="340"/>
                      </a:cubicBezTo>
                      <a:cubicBezTo>
                        <a:pt x="21846" y="671"/>
                        <a:pt x="33762" y="340"/>
                        <a:pt x="45844" y="9"/>
                      </a:cubicBezTo>
                      <a:cubicBezTo>
                        <a:pt x="51636" y="-157"/>
                        <a:pt x="53457" y="1995"/>
                        <a:pt x="53457" y="7787"/>
                      </a:cubicBezTo>
                      <a:cubicBezTo>
                        <a:pt x="53291" y="93351"/>
                        <a:pt x="53291" y="179080"/>
                        <a:pt x="53457" y="264644"/>
                      </a:cubicBezTo>
                      <a:cubicBezTo>
                        <a:pt x="53457" y="270767"/>
                        <a:pt x="51305" y="272091"/>
                        <a:pt x="45844" y="271926"/>
                      </a:cubicBezTo>
                      <a:cubicBezTo>
                        <a:pt x="33100" y="271595"/>
                        <a:pt x="20191" y="271595"/>
                        <a:pt x="7447" y="271926"/>
                      </a:cubicBezTo>
                      <a:cubicBezTo>
                        <a:pt x="1324" y="272091"/>
                        <a:pt x="166" y="269774"/>
                        <a:pt x="331" y="264147"/>
                      </a:cubicBezTo>
                      <a:cubicBezTo>
                        <a:pt x="496" y="221283"/>
                        <a:pt x="331" y="178584"/>
                        <a:pt x="331" y="135719"/>
                      </a:cubicBezTo>
                      <a:close/>
                    </a:path>
                  </a:pathLst>
                </a:custGeom>
                <a:grpFill/>
                <a:ln w="16521" cap="flat">
                  <a:noFill/>
                  <a:prstDash val="solid"/>
                  <a:miter/>
                </a:ln>
              </p:spPr>
              <p:txBody>
                <a:bodyPr rtlCol="0" anchor="ctr"/>
                <a:lstStyle/>
                <a:p>
                  <a:endParaRPr lang="en-US" sz="2400"/>
                </a:p>
              </p:txBody>
            </p:sp>
            <p:sp>
              <p:nvSpPr>
                <p:cNvPr id="19" name="Freeform: Shape 18">
                  <a:extLst>
                    <a:ext uri="{FF2B5EF4-FFF2-40B4-BE49-F238E27FC236}">
                      <a16:creationId xmlns:a16="http://schemas.microsoft.com/office/drawing/2014/main" id="{13AEE9D3-F0C9-7358-0FF3-99B45F0DD3E6}"/>
                    </a:ext>
                  </a:extLst>
                </p:cNvPr>
                <p:cNvSpPr/>
                <p:nvPr/>
              </p:nvSpPr>
              <p:spPr>
                <a:xfrm>
                  <a:off x="2121408" y="1285221"/>
                  <a:ext cx="98564" cy="100803"/>
                </a:xfrm>
                <a:custGeom>
                  <a:avLst/>
                  <a:gdLst>
                    <a:gd name="connsiteX0" fmla="*/ 76627 w 98564"/>
                    <a:gd name="connsiteY0" fmla="*/ 47995 h 100803"/>
                    <a:gd name="connsiteX1" fmla="*/ 86060 w 98564"/>
                    <a:gd name="connsiteY1" fmla="*/ 52133 h 100803"/>
                    <a:gd name="connsiteX2" fmla="*/ 98473 w 98564"/>
                    <a:gd name="connsiteY2" fmla="*/ 74806 h 100803"/>
                    <a:gd name="connsiteX3" fmla="*/ 82254 w 98564"/>
                    <a:gd name="connsiteY3" fmla="*/ 96983 h 100803"/>
                    <a:gd name="connsiteX4" fmla="*/ 62725 w 98564"/>
                    <a:gd name="connsiteY4" fmla="*/ 100790 h 100803"/>
                    <a:gd name="connsiteX5" fmla="*/ 6123 w 98564"/>
                    <a:gd name="connsiteY5" fmla="*/ 100790 h 100803"/>
                    <a:gd name="connsiteX6" fmla="*/ 0 w 98564"/>
                    <a:gd name="connsiteY6" fmla="*/ 94832 h 100803"/>
                    <a:gd name="connsiteX7" fmla="*/ 0 w 98564"/>
                    <a:gd name="connsiteY7" fmla="*/ 5793 h 100803"/>
                    <a:gd name="connsiteX8" fmla="*/ 5792 w 98564"/>
                    <a:gd name="connsiteY8" fmla="*/ 0 h 100803"/>
                    <a:gd name="connsiteX9" fmla="*/ 67359 w 98564"/>
                    <a:gd name="connsiteY9" fmla="*/ 497 h 100803"/>
                    <a:gd name="connsiteX10" fmla="*/ 81757 w 98564"/>
                    <a:gd name="connsiteY10" fmla="*/ 4303 h 100803"/>
                    <a:gd name="connsiteX11" fmla="*/ 84902 w 98564"/>
                    <a:gd name="connsiteY11" fmla="*/ 41541 h 100803"/>
                    <a:gd name="connsiteX12" fmla="*/ 79937 w 98564"/>
                    <a:gd name="connsiteY12" fmla="*/ 44685 h 100803"/>
                    <a:gd name="connsiteX13" fmla="*/ 76461 w 98564"/>
                    <a:gd name="connsiteY13" fmla="*/ 47995 h 100803"/>
                    <a:gd name="connsiteX14" fmla="*/ 45016 w 98564"/>
                    <a:gd name="connsiteY14" fmla="*/ 56932 h 100803"/>
                    <a:gd name="connsiteX15" fmla="*/ 27969 w 98564"/>
                    <a:gd name="connsiteY15" fmla="*/ 56932 h 100803"/>
                    <a:gd name="connsiteX16" fmla="*/ 22012 w 98564"/>
                    <a:gd name="connsiteY16" fmla="*/ 63552 h 100803"/>
                    <a:gd name="connsiteX17" fmla="*/ 25984 w 98564"/>
                    <a:gd name="connsiteY17" fmla="*/ 84074 h 100803"/>
                    <a:gd name="connsiteX18" fmla="*/ 64876 w 98564"/>
                    <a:gd name="connsiteY18" fmla="*/ 83578 h 100803"/>
                    <a:gd name="connsiteX19" fmla="*/ 74641 w 98564"/>
                    <a:gd name="connsiteY19" fmla="*/ 72489 h 100803"/>
                    <a:gd name="connsiteX20" fmla="*/ 66862 w 98564"/>
                    <a:gd name="connsiteY20" fmla="*/ 59249 h 100803"/>
                    <a:gd name="connsiteX21" fmla="*/ 45182 w 98564"/>
                    <a:gd name="connsiteY21" fmla="*/ 56932 h 100803"/>
                    <a:gd name="connsiteX22" fmla="*/ 43030 w 98564"/>
                    <a:gd name="connsiteY22" fmla="*/ 40713 h 100803"/>
                    <a:gd name="connsiteX23" fmla="*/ 43030 w 98564"/>
                    <a:gd name="connsiteY23" fmla="*/ 40548 h 100803"/>
                    <a:gd name="connsiteX24" fmla="*/ 57925 w 98564"/>
                    <a:gd name="connsiteY24" fmla="*/ 40548 h 100803"/>
                    <a:gd name="connsiteX25" fmla="*/ 70007 w 98564"/>
                    <a:gd name="connsiteY25" fmla="*/ 29625 h 100803"/>
                    <a:gd name="connsiteX26" fmla="*/ 59580 w 98564"/>
                    <a:gd name="connsiteY26" fmla="*/ 16881 h 100803"/>
                    <a:gd name="connsiteX27" fmla="*/ 26480 w 98564"/>
                    <a:gd name="connsiteY27" fmla="*/ 15723 h 100803"/>
                    <a:gd name="connsiteX28" fmla="*/ 21846 w 98564"/>
                    <a:gd name="connsiteY28" fmla="*/ 20357 h 100803"/>
                    <a:gd name="connsiteX29" fmla="*/ 38727 w 98564"/>
                    <a:gd name="connsiteY29" fmla="*/ 40879 h 100803"/>
                    <a:gd name="connsiteX30" fmla="*/ 42865 w 98564"/>
                    <a:gd name="connsiteY30" fmla="*/ 40879 h 10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8564" h="100803">
                      <a:moveTo>
                        <a:pt x="76627" y="47995"/>
                      </a:moveTo>
                      <a:cubicBezTo>
                        <a:pt x="78778" y="51305"/>
                        <a:pt x="83081" y="50312"/>
                        <a:pt x="86060" y="52133"/>
                      </a:cubicBezTo>
                      <a:cubicBezTo>
                        <a:pt x="94501" y="57429"/>
                        <a:pt x="99300" y="64711"/>
                        <a:pt x="98473" y="74806"/>
                      </a:cubicBezTo>
                      <a:cubicBezTo>
                        <a:pt x="97811" y="85564"/>
                        <a:pt x="91853" y="92846"/>
                        <a:pt x="82254" y="96983"/>
                      </a:cubicBezTo>
                      <a:cubicBezTo>
                        <a:pt x="76130" y="99631"/>
                        <a:pt x="69510" y="100955"/>
                        <a:pt x="62725" y="100790"/>
                      </a:cubicBezTo>
                      <a:cubicBezTo>
                        <a:pt x="43858" y="100790"/>
                        <a:pt x="24990" y="100624"/>
                        <a:pt x="6123" y="100790"/>
                      </a:cubicBezTo>
                      <a:cubicBezTo>
                        <a:pt x="1324" y="100790"/>
                        <a:pt x="0" y="99466"/>
                        <a:pt x="0" y="94832"/>
                      </a:cubicBezTo>
                      <a:cubicBezTo>
                        <a:pt x="165" y="65207"/>
                        <a:pt x="0" y="35417"/>
                        <a:pt x="0" y="5793"/>
                      </a:cubicBezTo>
                      <a:cubicBezTo>
                        <a:pt x="0" y="1324"/>
                        <a:pt x="1489" y="0"/>
                        <a:pt x="5792" y="0"/>
                      </a:cubicBezTo>
                      <a:cubicBezTo>
                        <a:pt x="26314" y="331"/>
                        <a:pt x="46837" y="331"/>
                        <a:pt x="67359" y="497"/>
                      </a:cubicBezTo>
                      <a:cubicBezTo>
                        <a:pt x="72489" y="497"/>
                        <a:pt x="77289" y="1986"/>
                        <a:pt x="81757" y="4303"/>
                      </a:cubicBezTo>
                      <a:cubicBezTo>
                        <a:pt x="96156" y="11585"/>
                        <a:pt x="97811" y="32107"/>
                        <a:pt x="84902" y="41541"/>
                      </a:cubicBezTo>
                      <a:cubicBezTo>
                        <a:pt x="83412" y="42699"/>
                        <a:pt x="81592" y="43527"/>
                        <a:pt x="79937" y="44685"/>
                      </a:cubicBezTo>
                      <a:cubicBezTo>
                        <a:pt x="78613" y="45513"/>
                        <a:pt x="76627" y="45678"/>
                        <a:pt x="76461" y="47995"/>
                      </a:cubicBezTo>
                      <a:close/>
                      <a:moveTo>
                        <a:pt x="45016" y="56932"/>
                      </a:moveTo>
                      <a:cubicBezTo>
                        <a:pt x="38562" y="56932"/>
                        <a:pt x="33265" y="57098"/>
                        <a:pt x="27969" y="56932"/>
                      </a:cubicBezTo>
                      <a:cubicBezTo>
                        <a:pt x="22839" y="56601"/>
                        <a:pt x="21350" y="59746"/>
                        <a:pt x="22012" y="63552"/>
                      </a:cubicBezTo>
                      <a:cubicBezTo>
                        <a:pt x="23335" y="70669"/>
                        <a:pt x="16881" y="81923"/>
                        <a:pt x="25984" y="84074"/>
                      </a:cubicBezTo>
                      <a:cubicBezTo>
                        <a:pt x="38396" y="86888"/>
                        <a:pt x="51967" y="86060"/>
                        <a:pt x="64876" y="83578"/>
                      </a:cubicBezTo>
                      <a:cubicBezTo>
                        <a:pt x="70503" y="82419"/>
                        <a:pt x="74144" y="78447"/>
                        <a:pt x="74641" y="72489"/>
                      </a:cubicBezTo>
                      <a:cubicBezTo>
                        <a:pt x="75137" y="66366"/>
                        <a:pt x="72820" y="61897"/>
                        <a:pt x="66862" y="59249"/>
                      </a:cubicBezTo>
                      <a:cubicBezTo>
                        <a:pt x="59415" y="55939"/>
                        <a:pt x="51471" y="57594"/>
                        <a:pt x="45182" y="56932"/>
                      </a:cubicBezTo>
                      <a:close/>
                      <a:moveTo>
                        <a:pt x="43030" y="40713"/>
                      </a:moveTo>
                      <a:cubicBezTo>
                        <a:pt x="43030" y="40713"/>
                        <a:pt x="43030" y="40713"/>
                        <a:pt x="43030" y="40548"/>
                      </a:cubicBezTo>
                      <a:cubicBezTo>
                        <a:pt x="47995" y="40548"/>
                        <a:pt x="52960" y="40713"/>
                        <a:pt x="57925" y="40548"/>
                      </a:cubicBezTo>
                      <a:cubicBezTo>
                        <a:pt x="64711" y="40217"/>
                        <a:pt x="69676" y="37072"/>
                        <a:pt x="70007" y="29625"/>
                      </a:cubicBezTo>
                      <a:cubicBezTo>
                        <a:pt x="70338" y="22508"/>
                        <a:pt x="66531" y="18371"/>
                        <a:pt x="59580" y="16881"/>
                      </a:cubicBezTo>
                      <a:cubicBezTo>
                        <a:pt x="48657" y="14564"/>
                        <a:pt x="37569" y="15888"/>
                        <a:pt x="26480" y="15723"/>
                      </a:cubicBezTo>
                      <a:cubicBezTo>
                        <a:pt x="23501" y="15723"/>
                        <a:pt x="22343" y="17378"/>
                        <a:pt x="21846" y="20357"/>
                      </a:cubicBezTo>
                      <a:cubicBezTo>
                        <a:pt x="19033" y="38396"/>
                        <a:pt x="20853" y="40879"/>
                        <a:pt x="38727" y="40879"/>
                      </a:cubicBezTo>
                      <a:lnTo>
                        <a:pt x="42865" y="40879"/>
                      </a:lnTo>
                      <a:close/>
                    </a:path>
                  </a:pathLst>
                </a:custGeom>
                <a:grpFill/>
                <a:ln w="16521" cap="flat">
                  <a:noFill/>
                  <a:prstDash val="solid"/>
                  <a:miter/>
                </a:ln>
              </p:spPr>
              <p:txBody>
                <a:bodyPr rtlCol="0" anchor="ctr"/>
                <a:lstStyle/>
                <a:p>
                  <a:endParaRPr lang="en-US" sz="2400"/>
                </a:p>
              </p:txBody>
            </p:sp>
            <p:sp>
              <p:nvSpPr>
                <p:cNvPr id="20" name="Freeform: Shape 19">
                  <a:extLst>
                    <a:ext uri="{FF2B5EF4-FFF2-40B4-BE49-F238E27FC236}">
                      <a16:creationId xmlns:a16="http://schemas.microsoft.com/office/drawing/2014/main" id="{2E50340E-DC1F-4AB0-B64F-57A42DC3FB74}"/>
                    </a:ext>
                  </a:extLst>
                </p:cNvPr>
                <p:cNvSpPr/>
                <p:nvPr/>
              </p:nvSpPr>
              <p:spPr>
                <a:xfrm>
                  <a:off x="2234987" y="1281746"/>
                  <a:ext cx="96742" cy="107314"/>
                </a:xfrm>
                <a:custGeom>
                  <a:avLst/>
                  <a:gdLst>
                    <a:gd name="connsiteX0" fmla="*/ 45963 w 96742"/>
                    <a:gd name="connsiteY0" fmla="*/ 107244 h 107314"/>
                    <a:gd name="connsiteX1" fmla="*/ 17331 w 96742"/>
                    <a:gd name="connsiteY1" fmla="*/ 100955 h 107314"/>
                    <a:gd name="connsiteX2" fmla="*/ 6077 w 96742"/>
                    <a:gd name="connsiteY2" fmla="*/ 91522 h 107314"/>
                    <a:gd name="connsiteX3" fmla="*/ 1113 w 96742"/>
                    <a:gd name="connsiteY3" fmla="*/ 74972 h 107314"/>
                    <a:gd name="connsiteX4" fmla="*/ 19152 w 96742"/>
                    <a:gd name="connsiteY4" fmla="*/ 72986 h 107314"/>
                    <a:gd name="connsiteX5" fmla="*/ 23455 w 96742"/>
                    <a:gd name="connsiteY5" fmla="*/ 77289 h 107314"/>
                    <a:gd name="connsiteX6" fmla="*/ 40336 w 96742"/>
                    <a:gd name="connsiteY6" fmla="*/ 91025 h 107314"/>
                    <a:gd name="connsiteX7" fmla="*/ 66982 w 96742"/>
                    <a:gd name="connsiteY7" fmla="*/ 87550 h 107314"/>
                    <a:gd name="connsiteX8" fmla="*/ 73602 w 96742"/>
                    <a:gd name="connsiteY8" fmla="*/ 75965 h 107314"/>
                    <a:gd name="connsiteX9" fmla="*/ 64996 w 96742"/>
                    <a:gd name="connsiteY9" fmla="*/ 66366 h 107314"/>
                    <a:gd name="connsiteX10" fmla="*/ 33882 w 96742"/>
                    <a:gd name="connsiteY10" fmla="*/ 61070 h 107314"/>
                    <a:gd name="connsiteX11" fmla="*/ 17994 w 96742"/>
                    <a:gd name="connsiteY11" fmla="*/ 56105 h 107314"/>
                    <a:gd name="connsiteX12" fmla="*/ 17497 w 96742"/>
                    <a:gd name="connsiteY12" fmla="*/ 7944 h 107314"/>
                    <a:gd name="connsiteX13" fmla="*/ 77408 w 96742"/>
                    <a:gd name="connsiteY13" fmla="*/ 7448 h 107314"/>
                    <a:gd name="connsiteX14" fmla="*/ 86511 w 96742"/>
                    <a:gd name="connsiteY14" fmla="*/ 15723 h 107314"/>
                    <a:gd name="connsiteX15" fmla="*/ 90483 w 96742"/>
                    <a:gd name="connsiteY15" fmla="*/ 31776 h 107314"/>
                    <a:gd name="connsiteX16" fmla="*/ 72443 w 96742"/>
                    <a:gd name="connsiteY16" fmla="*/ 33597 h 107314"/>
                    <a:gd name="connsiteX17" fmla="*/ 69630 w 96742"/>
                    <a:gd name="connsiteY17" fmla="*/ 29128 h 107314"/>
                    <a:gd name="connsiteX18" fmla="*/ 31399 w 96742"/>
                    <a:gd name="connsiteY18" fmla="*/ 20026 h 107314"/>
                    <a:gd name="connsiteX19" fmla="*/ 26931 w 96742"/>
                    <a:gd name="connsiteY19" fmla="*/ 31776 h 107314"/>
                    <a:gd name="connsiteX20" fmla="*/ 36695 w 96742"/>
                    <a:gd name="connsiteY20" fmla="*/ 40713 h 107314"/>
                    <a:gd name="connsiteX21" fmla="*/ 73602 w 96742"/>
                    <a:gd name="connsiteY21" fmla="*/ 46837 h 107314"/>
                    <a:gd name="connsiteX22" fmla="*/ 96606 w 96742"/>
                    <a:gd name="connsiteY22" fmla="*/ 70834 h 107314"/>
                    <a:gd name="connsiteX23" fmla="*/ 79560 w 96742"/>
                    <a:gd name="connsiteY23" fmla="*/ 100459 h 107314"/>
                    <a:gd name="connsiteX24" fmla="*/ 46129 w 96742"/>
                    <a:gd name="connsiteY24" fmla="*/ 107079 h 10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742" h="107314">
                      <a:moveTo>
                        <a:pt x="45963" y="107244"/>
                      </a:moveTo>
                      <a:cubicBezTo>
                        <a:pt x="36530" y="107741"/>
                        <a:pt x="26600" y="105589"/>
                        <a:pt x="17331" y="100955"/>
                      </a:cubicBezTo>
                      <a:cubicBezTo>
                        <a:pt x="12863" y="98804"/>
                        <a:pt x="8891" y="95659"/>
                        <a:pt x="6077" y="91522"/>
                      </a:cubicBezTo>
                      <a:cubicBezTo>
                        <a:pt x="2602" y="86391"/>
                        <a:pt x="-2198" y="79937"/>
                        <a:pt x="1113" y="74972"/>
                      </a:cubicBezTo>
                      <a:cubicBezTo>
                        <a:pt x="4754" y="69510"/>
                        <a:pt x="12863" y="73151"/>
                        <a:pt x="19152" y="72986"/>
                      </a:cubicBezTo>
                      <a:cubicBezTo>
                        <a:pt x="21635" y="72986"/>
                        <a:pt x="22793" y="74806"/>
                        <a:pt x="23455" y="77289"/>
                      </a:cubicBezTo>
                      <a:cubicBezTo>
                        <a:pt x="25607" y="86060"/>
                        <a:pt x="32227" y="90032"/>
                        <a:pt x="40336" y="91025"/>
                      </a:cubicBezTo>
                      <a:cubicBezTo>
                        <a:pt x="49439" y="92184"/>
                        <a:pt x="58541" y="92846"/>
                        <a:pt x="66982" y="87550"/>
                      </a:cubicBezTo>
                      <a:cubicBezTo>
                        <a:pt x="71285" y="84736"/>
                        <a:pt x="73933" y="81261"/>
                        <a:pt x="73602" y="75965"/>
                      </a:cubicBezTo>
                      <a:cubicBezTo>
                        <a:pt x="73271" y="70503"/>
                        <a:pt x="70126" y="67193"/>
                        <a:pt x="64996" y="66366"/>
                      </a:cubicBezTo>
                      <a:cubicBezTo>
                        <a:pt x="54735" y="64380"/>
                        <a:pt x="44308" y="62559"/>
                        <a:pt x="33882" y="61070"/>
                      </a:cubicBezTo>
                      <a:cubicBezTo>
                        <a:pt x="28255" y="60242"/>
                        <a:pt x="22959" y="58587"/>
                        <a:pt x="17994" y="56105"/>
                      </a:cubicBezTo>
                      <a:cubicBezTo>
                        <a:pt x="-1204" y="46009"/>
                        <a:pt x="-1866" y="18702"/>
                        <a:pt x="17497" y="7944"/>
                      </a:cubicBezTo>
                      <a:cubicBezTo>
                        <a:pt x="37026" y="-2813"/>
                        <a:pt x="57383" y="-2317"/>
                        <a:pt x="77408" y="7448"/>
                      </a:cubicBezTo>
                      <a:cubicBezTo>
                        <a:pt x="81215" y="9268"/>
                        <a:pt x="84028" y="12413"/>
                        <a:pt x="86511" y="15723"/>
                      </a:cubicBezTo>
                      <a:cubicBezTo>
                        <a:pt x="89986" y="20522"/>
                        <a:pt x="93793" y="27308"/>
                        <a:pt x="90483" y="31776"/>
                      </a:cubicBezTo>
                      <a:cubicBezTo>
                        <a:pt x="86676" y="36907"/>
                        <a:pt x="78567" y="33100"/>
                        <a:pt x="72443" y="33597"/>
                      </a:cubicBezTo>
                      <a:cubicBezTo>
                        <a:pt x="69795" y="33762"/>
                        <a:pt x="70292" y="30783"/>
                        <a:pt x="69630" y="29128"/>
                      </a:cubicBezTo>
                      <a:cubicBezTo>
                        <a:pt x="64003" y="15888"/>
                        <a:pt x="42488" y="10758"/>
                        <a:pt x="31399" y="20026"/>
                      </a:cubicBezTo>
                      <a:cubicBezTo>
                        <a:pt x="27593" y="23170"/>
                        <a:pt x="25938" y="26977"/>
                        <a:pt x="26931" y="31776"/>
                      </a:cubicBezTo>
                      <a:cubicBezTo>
                        <a:pt x="28089" y="37072"/>
                        <a:pt x="31896" y="39555"/>
                        <a:pt x="36695" y="40713"/>
                      </a:cubicBezTo>
                      <a:cubicBezTo>
                        <a:pt x="48942" y="43527"/>
                        <a:pt x="61520" y="43692"/>
                        <a:pt x="73602" y="46837"/>
                      </a:cubicBezTo>
                      <a:cubicBezTo>
                        <a:pt x="87173" y="50312"/>
                        <a:pt x="95448" y="58587"/>
                        <a:pt x="96606" y="70834"/>
                      </a:cubicBezTo>
                      <a:cubicBezTo>
                        <a:pt x="97765" y="83412"/>
                        <a:pt x="91476" y="94997"/>
                        <a:pt x="79560" y="100459"/>
                      </a:cubicBezTo>
                      <a:cubicBezTo>
                        <a:pt x="69299" y="105258"/>
                        <a:pt x="58541" y="107244"/>
                        <a:pt x="46129" y="107079"/>
                      </a:cubicBezTo>
                      <a:close/>
                    </a:path>
                  </a:pathLst>
                </a:custGeom>
                <a:grpFill/>
                <a:ln w="16521" cap="flat">
                  <a:noFill/>
                  <a:prstDash val="solid"/>
                  <a:miter/>
                </a:ln>
              </p:spPr>
              <p:txBody>
                <a:bodyPr rtlCol="0" anchor="ctr"/>
                <a:lstStyle/>
                <a:p>
                  <a:endParaRPr lang="en-US" sz="2400"/>
                </a:p>
              </p:txBody>
            </p:sp>
            <p:sp>
              <p:nvSpPr>
                <p:cNvPr id="21" name="Freeform: Shape 20">
                  <a:extLst>
                    <a:ext uri="{FF2B5EF4-FFF2-40B4-BE49-F238E27FC236}">
                      <a16:creationId xmlns:a16="http://schemas.microsoft.com/office/drawing/2014/main" id="{F9B63418-1290-146C-2907-294E0460183D}"/>
                    </a:ext>
                  </a:extLst>
                </p:cNvPr>
                <p:cNvSpPr/>
                <p:nvPr/>
              </p:nvSpPr>
              <p:spPr>
                <a:xfrm>
                  <a:off x="1980879" y="1284324"/>
                  <a:ext cx="124421" cy="102521"/>
                </a:xfrm>
                <a:custGeom>
                  <a:avLst/>
                  <a:gdLst>
                    <a:gd name="connsiteX0" fmla="*/ 110904 w 124421"/>
                    <a:gd name="connsiteY0" fmla="*/ 101687 h 102521"/>
                    <a:gd name="connsiteX1" fmla="*/ 94520 w 124421"/>
                    <a:gd name="connsiteY1" fmla="*/ 90599 h 102521"/>
                    <a:gd name="connsiteX2" fmla="*/ 75156 w 124421"/>
                    <a:gd name="connsiteY2" fmla="*/ 78517 h 102521"/>
                    <a:gd name="connsiteX3" fmla="*/ 41063 w 124421"/>
                    <a:gd name="connsiteY3" fmla="*/ 78517 h 102521"/>
                    <a:gd name="connsiteX4" fmla="*/ 29975 w 124421"/>
                    <a:gd name="connsiteY4" fmla="*/ 85634 h 102521"/>
                    <a:gd name="connsiteX5" fmla="*/ 28154 w 124421"/>
                    <a:gd name="connsiteY5" fmla="*/ 89275 h 102521"/>
                    <a:gd name="connsiteX6" fmla="*/ 22031 w 124421"/>
                    <a:gd name="connsiteY6" fmla="*/ 100529 h 102521"/>
                    <a:gd name="connsiteX7" fmla="*/ 2998 w 124421"/>
                    <a:gd name="connsiteY7" fmla="*/ 101356 h 102521"/>
                    <a:gd name="connsiteX8" fmla="*/ 2005 w 124421"/>
                    <a:gd name="connsiteY8" fmla="*/ 95564 h 102521"/>
                    <a:gd name="connsiteX9" fmla="*/ 32292 w 124421"/>
                    <a:gd name="connsiteY9" fmla="*/ 33832 h 102521"/>
                    <a:gd name="connsiteX10" fmla="*/ 46194 w 124421"/>
                    <a:gd name="connsiteY10" fmla="*/ 5531 h 102521"/>
                    <a:gd name="connsiteX11" fmla="*/ 53807 w 124421"/>
                    <a:gd name="connsiteY11" fmla="*/ 732 h 102521"/>
                    <a:gd name="connsiteX12" fmla="*/ 55462 w 124421"/>
                    <a:gd name="connsiteY12" fmla="*/ 732 h 102521"/>
                    <a:gd name="connsiteX13" fmla="*/ 85914 w 124421"/>
                    <a:gd name="connsiteY13" fmla="*/ 18937 h 102521"/>
                    <a:gd name="connsiteX14" fmla="*/ 121662 w 124421"/>
                    <a:gd name="connsiteY14" fmla="*/ 92750 h 102521"/>
                    <a:gd name="connsiteX15" fmla="*/ 116366 w 124421"/>
                    <a:gd name="connsiteY15" fmla="*/ 101356 h 102521"/>
                    <a:gd name="connsiteX16" fmla="*/ 110904 w 124421"/>
                    <a:gd name="connsiteY16" fmla="*/ 101356 h 102521"/>
                    <a:gd name="connsiteX17" fmla="*/ 60923 w 124421"/>
                    <a:gd name="connsiteY17" fmla="*/ 62298 h 102521"/>
                    <a:gd name="connsiteX18" fmla="*/ 60923 w 124421"/>
                    <a:gd name="connsiteY18" fmla="*/ 62298 h 102521"/>
                    <a:gd name="connsiteX19" fmla="*/ 75818 w 124421"/>
                    <a:gd name="connsiteY19" fmla="*/ 62298 h 102521"/>
                    <a:gd name="connsiteX20" fmla="*/ 78632 w 124421"/>
                    <a:gd name="connsiteY20" fmla="*/ 57664 h 102521"/>
                    <a:gd name="connsiteX21" fmla="*/ 63737 w 124421"/>
                    <a:gd name="connsiteY21" fmla="*/ 25391 h 102521"/>
                    <a:gd name="connsiteX22" fmla="*/ 60592 w 124421"/>
                    <a:gd name="connsiteY22" fmla="*/ 21916 h 102521"/>
                    <a:gd name="connsiteX23" fmla="*/ 57448 w 124421"/>
                    <a:gd name="connsiteY23" fmla="*/ 25391 h 102521"/>
                    <a:gd name="connsiteX24" fmla="*/ 48014 w 124421"/>
                    <a:gd name="connsiteY24" fmla="*/ 45583 h 102521"/>
                    <a:gd name="connsiteX25" fmla="*/ 59103 w 124421"/>
                    <a:gd name="connsiteY25" fmla="*/ 62298 h 102521"/>
                    <a:gd name="connsiteX26" fmla="*/ 60758 w 124421"/>
                    <a:gd name="connsiteY26" fmla="*/ 62298 h 10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4421" h="102521">
                      <a:moveTo>
                        <a:pt x="110904" y="101687"/>
                      </a:moveTo>
                      <a:cubicBezTo>
                        <a:pt x="102133" y="104666"/>
                        <a:pt x="97002" y="99370"/>
                        <a:pt x="94520" y="90599"/>
                      </a:cubicBezTo>
                      <a:cubicBezTo>
                        <a:pt x="91541" y="80669"/>
                        <a:pt x="85417" y="77690"/>
                        <a:pt x="75156" y="78517"/>
                      </a:cubicBezTo>
                      <a:cubicBezTo>
                        <a:pt x="63902" y="79510"/>
                        <a:pt x="52483" y="78848"/>
                        <a:pt x="41063" y="78517"/>
                      </a:cubicBezTo>
                      <a:cubicBezTo>
                        <a:pt x="35602" y="78517"/>
                        <a:pt x="31133" y="79179"/>
                        <a:pt x="29975" y="85634"/>
                      </a:cubicBezTo>
                      <a:cubicBezTo>
                        <a:pt x="29809" y="86958"/>
                        <a:pt x="28651" y="88116"/>
                        <a:pt x="28154" y="89275"/>
                      </a:cubicBezTo>
                      <a:cubicBezTo>
                        <a:pt x="26168" y="93081"/>
                        <a:pt x="25837" y="99370"/>
                        <a:pt x="22031" y="100529"/>
                      </a:cubicBezTo>
                      <a:cubicBezTo>
                        <a:pt x="16073" y="102184"/>
                        <a:pt x="9453" y="101853"/>
                        <a:pt x="2998" y="101356"/>
                      </a:cubicBezTo>
                      <a:cubicBezTo>
                        <a:pt x="-2463" y="101025"/>
                        <a:pt x="1012" y="97384"/>
                        <a:pt x="2005" y="95564"/>
                      </a:cubicBezTo>
                      <a:cubicBezTo>
                        <a:pt x="12101" y="74876"/>
                        <a:pt x="22196" y="54354"/>
                        <a:pt x="32292" y="33832"/>
                      </a:cubicBezTo>
                      <a:cubicBezTo>
                        <a:pt x="36926" y="24398"/>
                        <a:pt x="41725" y="15130"/>
                        <a:pt x="46194" y="5531"/>
                      </a:cubicBezTo>
                      <a:cubicBezTo>
                        <a:pt x="47849" y="2056"/>
                        <a:pt x="50000" y="235"/>
                        <a:pt x="53807" y="732"/>
                      </a:cubicBezTo>
                      <a:cubicBezTo>
                        <a:pt x="54303" y="732"/>
                        <a:pt x="54965" y="732"/>
                        <a:pt x="55462" y="732"/>
                      </a:cubicBezTo>
                      <a:cubicBezTo>
                        <a:pt x="71019" y="-2247"/>
                        <a:pt x="79625" y="3876"/>
                        <a:pt x="85914" y="18937"/>
                      </a:cubicBezTo>
                      <a:cubicBezTo>
                        <a:pt x="96506" y="44093"/>
                        <a:pt x="109580" y="68256"/>
                        <a:pt x="121662" y="92750"/>
                      </a:cubicBezTo>
                      <a:cubicBezTo>
                        <a:pt x="125965" y="101356"/>
                        <a:pt x="125965" y="101356"/>
                        <a:pt x="116366" y="101356"/>
                      </a:cubicBezTo>
                      <a:cubicBezTo>
                        <a:pt x="115042" y="101356"/>
                        <a:pt x="113552" y="101356"/>
                        <a:pt x="110904" y="101356"/>
                      </a:cubicBezTo>
                      <a:close/>
                      <a:moveTo>
                        <a:pt x="60923" y="62298"/>
                      </a:moveTo>
                      <a:lnTo>
                        <a:pt x="60923" y="62298"/>
                      </a:lnTo>
                      <a:cubicBezTo>
                        <a:pt x="65888" y="62298"/>
                        <a:pt x="70853" y="62298"/>
                        <a:pt x="75818" y="62298"/>
                      </a:cubicBezTo>
                      <a:cubicBezTo>
                        <a:pt x="79128" y="62298"/>
                        <a:pt x="80287" y="61305"/>
                        <a:pt x="78632" y="57664"/>
                      </a:cubicBezTo>
                      <a:cubicBezTo>
                        <a:pt x="73501" y="46907"/>
                        <a:pt x="68702" y="36149"/>
                        <a:pt x="63737" y="25391"/>
                      </a:cubicBezTo>
                      <a:cubicBezTo>
                        <a:pt x="63075" y="24067"/>
                        <a:pt x="62744" y="21916"/>
                        <a:pt x="60592" y="21916"/>
                      </a:cubicBezTo>
                      <a:cubicBezTo>
                        <a:pt x="58606" y="21916"/>
                        <a:pt x="58110" y="23902"/>
                        <a:pt x="57448" y="25391"/>
                      </a:cubicBezTo>
                      <a:cubicBezTo>
                        <a:pt x="54138" y="32012"/>
                        <a:pt x="50993" y="38797"/>
                        <a:pt x="48014" y="45583"/>
                      </a:cubicBezTo>
                      <a:cubicBezTo>
                        <a:pt x="42938" y="56726"/>
                        <a:pt x="46636" y="62298"/>
                        <a:pt x="59103" y="62298"/>
                      </a:cubicBezTo>
                      <a:cubicBezTo>
                        <a:pt x="59103" y="62298"/>
                        <a:pt x="60261" y="62298"/>
                        <a:pt x="60758" y="62298"/>
                      </a:cubicBezTo>
                      <a:close/>
                    </a:path>
                  </a:pathLst>
                </a:custGeom>
                <a:grpFill/>
                <a:ln w="16521" cap="flat">
                  <a:noFill/>
                  <a:prstDash val="solid"/>
                  <a:miter/>
                </a:ln>
              </p:spPr>
              <p:txBody>
                <a:bodyPr rtlCol="0" anchor="ctr"/>
                <a:lstStyle/>
                <a:p>
                  <a:endParaRPr lang="en-US" sz="2400"/>
                </a:p>
              </p:txBody>
            </p:sp>
            <p:sp>
              <p:nvSpPr>
                <p:cNvPr id="22" name="Freeform: Shape 21">
                  <a:extLst>
                    <a:ext uri="{FF2B5EF4-FFF2-40B4-BE49-F238E27FC236}">
                      <a16:creationId xmlns:a16="http://schemas.microsoft.com/office/drawing/2014/main" id="{1CEFD5EF-278A-C688-2F03-1726DD6B8E39}"/>
                    </a:ext>
                  </a:extLst>
                </p:cNvPr>
                <p:cNvSpPr/>
                <p:nvPr/>
              </p:nvSpPr>
              <p:spPr>
                <a:xfrm>
                  <a:off x="1914367" y="1175979"/>
                  <a:ext cx="55939" cy="59757"/>
                </a:xfrm>
                <a:custGeom>
                  <a:avLst/>
                  <a:gdLst>
                    <a:gd name="connsiteX0" fmla="*/ 0 w 55939"/>
                    <a:gd name="connsiteY0" fmla="*/ 29802 h 59757"/>
                    <a:gd name="connsiteX1" fmla="*/ 0 w 55939"/>
                    <a:gd name="connsiteY1" fmla="*/ 5639 h 59757"/>
                    <a:gd name="connsiteX2" fmla="*/ 5792 w 55939"/>
                    <a:gd name="connsiteY2" fmla="*/ 12 h 59757"/>
                    <a:gd name="connsiteX3" fmla="*/ 49154 w 55939"/>
                    <a:gd name="connsiteY3" fmla="*/ 674 h 59757"/>
                    <a:gd name="connsiteX4" fmla="*/ 55608 w 55939"/>
                    <a:gd name="connsiteY4" fmla="*/ 6963 h 59757"/>
                    <a:gd name="connsiteX5" fmla="*/ 55939 w 55939"/>
                    <a:gd name="connsiteY5" fmla="*/ 53634 h 59757"/>
                    <a:gd name="connsiteX6" fmla="*/ 50147 w 55939"/>
                    <a:gd name="connsiteY6" fmla="*/ 59592 h 59757"/>
                    <a:gd name="connsiteX7" fmla="*/ 5958 w 55939"/>
                    <a:gd name="connsiteY7" fmla="*/ 59758 h 59757"/>
                    <a:gd name="connsiteX8" fmla="*/ 166 w 55939"/>
                    <a:gd name="connsiteY8" fmla="*/ 53965 h 59757"/>
                    <a:gd name="connsiteX9" fmla="*/ 166 w 55939"/>
                    <a:gd name="connsiteY9" fmla="*/ 29802 h 59757"/>
                    <a:gd name="connsiteX10" fmla="*/ 166 w 55939"/>
                    <a:gd name="connsiteY10" fmla="*/ 29802 h 5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939" h="59757">
                      <a:moveTo>
                        <a:pt x="0" y="29802"/>
                      </a:moveTo>
                      <a:cubicBezTo>
                        <a:pt x="0" y="21693"/>
                        <a:pt x="0" y="13749"/>
                        <a:pt x="0" y="5639"/>
                      </a:cubicBezTo>
                      <a:cubicBezTo>
                        <a:pt x="0" y="1336"/>
                        <a:pt x="1324" y="-153"/>
                        <a:pt x="5792" y="12"/>
                      </a:cubicBezTo>
                      <a:cubicBezTo>
                        <a:pt x="20191" y="509"/>
                        <a:pt x="34590" y="840"/>
                        <a:pt x="49154" y="674"/>
                      </a:cubicBezTo>
                      <a:cubicBezTo>
                        <a:pt x="53953" y="674"/>
                        <a:pt x="55443" y="2660"/>
                        <a:pt x="55608" y="6963"/>
                      </a:cubicBezTo>
                      <a:cubicBezTo>
                        <a:pt x="55608" y="22520"/>
                        <a:pt x="55608" y="38077"/>
                        <a:pt x="55939" y="53634"/>
                      </a:cubicBezTo>
                      <a:cubicBezTo>
                        <a:pt x="55939" y="57772"/>
                        <a:pt x="54450" y="59592"/>
                        <a:pt x="50147" y="59592"/>
                      </a:cubicBezTo>
                      <a:cubicBezTo>
                        <a:pt x="35417" y="59592"/>
                        <a:pt x="20688" y="59592"/>
                        <a:pt x="5958" y="59758"/>
                      </a:cubicBezTo>
                      <a:cubicBezTo>
                        <a:pt x="1490" y="59758"/>
                        <a:pt x="166" y="58103"/>
                        <a:pt x="166" y="53965"/>
                      </a:cubicBezTo>
                      <a:cubicBezTo>
                        <a:pt x="331" y="45856"/>
                        <a:pt x="166" y="37912"/>
                        <a:pt x="166" y="29802"/>
                      </a:cubicBezTo>
                      <a:cubicBezTo>
                        <a:pt x="166" y="29802"/>
                        <a:pt x="166" y="29802"/>
                        <a:pt x="166" y="29802"/>
                      </a:cubicBezTo>
                      <a:close/>
                    </a:path>
                  </a:pathLst>
                </a:custGeom>
                <a:grpFill/>
                <a:ln w="16521" cap="flat">
                  <a:noFill/>
                  <a:prstDash val="solid"/>
                  <a:miter/>
                </a:ln>
              </p:spPr>
              <p:txBody>
                <a:bodyPr rtlCol="0" anchor="ctr"/>
                <a:lstStyle/>
                <a:p>
                  <a:endParaRPr lang="en-US" sz="2400"/>
                </a:p>
              </p:txBody>
            </p:sp>
            <p:sp>
              <p:nvSpPr>
                <p:cNvPr id="23" name="Freeform: Shape 22">
                  <a:extLst>
                    <a:ext uri="{FF2B5EF4-FFF2-40B4-BE49-F238E27FC236}">
                      <a16:creationId xmlns:a16="http://schemas.microsoft.com/office/drawing/2014/main" id="{C05E415C-C009-EB48-D463-9E8BF32D5E99}"/>
                    </a:ext>
                  </a:extLst>
                </p:cNvPr>
                <p:cNvSpPr/>
                <p:nvPr/>
              </p:nvSpPr>
              <p:spPr>
                <a:xfrm>
                  <a:off x="2278279" y="855243"/>
                  <a:ext cx="52817" cy="58429"/>
                </a:xfrm>
                <a:custGeom>
                  <a:avLst/>
                  <a:gdLst>
                    <a:gd name="connsiteX0" fmla="*/ 188 w 52817"/>
                    <a:gd name="connsiteY0" fmla="*/ 28640 h 58429"/>
                    <a:gd name="connsiteX1" fmla="*/ 188 w 52817"/>
                    <a:gd name="connsiteY1" fmla="*/ 6959 h 58429"/>
                    <a:gd name="connsiteX2" fmla="*/ 6477 w 52817"/>
                    <a:gd name="connsiteY2" fmla="*/ 8 h 58429"/>
                    <a:gd name="connsiteX3" fmla="*/ 46363 w 52817"/>
                    <a:gd name="connsiteY3" fmla="*/ 8 h 58429"/>
                    <a:gd name="connsiteX4" fmla="*/ 52818 w 52817"/>
                    <a:gd name="connsiteY4" fmla="*/ 5304 h 58429"/>
                    <a:gd name="connsiteX5" fmla="*/ 52818 w 52817"/>
                    <a:gd name="connsiteY5" fmla="*/ 53630 h 58429"/>
                    <a:gd name="connsiteX6" fmla="*/ 47687 w 52817"/>
                    <a:gd name="connsiteY6" fmla="*/ 58430 h 58429"/>
                    <a:gd name="connsiteX7" fmla="*/ 4326 w 52817"/>
                    <a:gd name="connsiteY7" fmla="*/ 58099 h 58429"/>
                    <a:gd name="connsiteX8" fmla="*/ 23 w 52817"/>
                    <a:gd name="connsiteY8" fmla="*/ 52637 h 58429"/>
                    <a:gd name="connsiteX9" fmla="*/ 23 w 52817"/>
                    <a:gd name="connsiteY9" fmla="*/ 28474 h 5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17" h="58429">
                      <a:moveTo>
                        <a:pt x="188" y="28640"/>
                      </a:moveTo>
                      <a:cubicBezTo>
                        <a:pt x="188" y="21358"/>
                        <a:pt x="354" y="14241"/>
                        <a:pt x="188" y="6959"/>
                      </a:cubicBezTo>
                      <a:cubicBezTo>
                        <a:pt x="23" y="2160"/>
                        <a:pt x="1016" y="-157"/>
                        <a:pt x="6477" y="8"/>
                      </a:cubicBezTo>
                      <a:cubicBezTo>
                        <a:pt x="19717" y="339"/>
                        <a:pt x="33123" y="174"/>
                        <a:pt x="46363" y="8"/>
                      </a:cubicBezTo>
                      <a:cubicBezTo>
                        <a:pt x="50169" y="8"/>
                        <a:pt x="52818" y="505"/>
                        <a:pt x="52818" y="5304"/>
                      </a:cubicBezTo>
                      <a:cubicBezTo>
                        <a:pt x="52818" y="21358"/>
                        <a:pt x="52818" y="37411"/>
                        <a:pt x="52818" y="53630"/>
                      </a:cubicBezTo>
                      <a:cubicBezTo>
                        <a:pt x="52818" y="57602"/>
                        <a:pt x="50831" y="58430"/>
                        <a:pt x="47687" y="58430"/>
                      </a:cubicBezTo>
                      <a:cubicBezTo>
                        <a:pt x="33288" y="58430"/>
                        <a:pt x="18890" y="58099"/>
                        <a:pt x="4326" y="58099"/>
                      </a:cubicBezTo>
                      <a:cubicBezTo>
                        <a:pt x="519" y="58099"/>
                        <a:pt x="-143" y="55947"/>
                        <a:pt x="23" y="52637"/>
                      </a:cubicBezTo>
                      <a:cubicBezTo>
                        <a:pt x="23" y="44528"/>
                        <a:pt x="23" y="36584"/>
                        <a:pt x="23" y="28474"/>
                      </a:cubicBezTo>
                      <a:close/>
                    </a:path>
                  </a:pathLst>
                </a:custGeom>
                <a:grpFill/>
                <a:ln w="16521" cap="flat">
                  <a:noFill/>
                  <a:prstDash val="solid"/>
                  <a:miter/>
                </a:ln>
              </p:spPr>
              <p:txBody>
                <a:bodyPr rtlCol="0" anchor="ctr"/>
                <a:lstStyle/>
                <a:p>
                  <a:endParaRPr lang="en-US" sz="2400"/>
                </a:p>
              </p:txBody>
            </p:sp>
            <p:sp>
              <p:nvSpPr>
                <p:cNvPr id="24" name="Freeform: Shape 23">
                  <a:extLst>
                    <a:ext uri="{FF2B5EF4-FFF2-40B4-BE49-F238E27FC236}">
                      <a16:creationId xmlns:a16="http://schemas.microsoft.com/office/drawing/2014/main" id="{8743FCCD-19B6-617E-D908-253FB1BB3F72}"/>
                    </a:ext>
                  </a:extLst>
                </p:cNvPr>
                <p:cNvSpPr/>
                <p:nvPr/>
              </p:nvSpPr>
              <p:spPr>
                <a:xfrm>
                  <a:off x="1899959" y="1285213"/>
                  <a:ext cx="75936" cy="100797"/>
                </a:xfrm>
                <a:custGeom>
                  <a:avLst/>
                  <a:gdLst>
                    <a:gd name="connsiteX0" fmla="*/ 9 w 75936"/>
                    <a:gd name="connsiteY0" fmla="*/ 50651 h 100797"/>
                    <a:gd name="connsiteX1" fmla="*/ 9 w 75936"/>
                    <a:gd name="connsiteY1" fmla="*/ 8118 h 100797"/>
                    <a:gd name="connsiteX2" fmla="*/ 7787 w 75936"/>
                    <a:gd name="connsiteY2" fmla="*/ 8 h 100797"/>
                    <a:gd name="connsiteX3" fmla="*/ 21855 w 75936"/>
                    <a:gd name="connsiteY3" fmla="*/ 14076 h 100797"/>
                    <a:gd name="connsiteX4" fmla="*/ 21689 w 75936"/>
                    <a:gd name="connsiteY4" fmla="*/ 74814 h 100797"/>
                    <a:gd name="connsiteX5" fmla="*/ 31619 w 75936"/>
                    <a:gd name="connsiteY5" fmla="*/ 84248 h 100797"/>
                    <a:gd name="connsiteX6" fmla="*/ 69188 w 75936"/>
                    <a:gd name="connsiteY6" fmla="*/ 83917 h 100797"/>
                    <a:gd name="connsiteX7" fmla="*/ 75642 w 75936"/>
                    <a:gd name="connsiteY7" fmla="*/ 94674 h 100797"/>
                    <a:gd name="connsiteX8" fmla="*/ 69023 w 75936"/>
                    <a:gd name="connsiteY8" fmla="*/ 100798 h 100797"/>
                    <a:gd name="connsiteX9" fmla="*/ 7291 w 75936"/>
                    <a:gd name="connsiteY9" fmla="*/ 100798 h 100797"/>
                    <a:gd name="connsiteX10" fmla="*/ 9 w 75936"/>
                    <a:gd name="connsiteY10" fmla="*/ 93847 h 100797"/>
                    <a:gd name="connsiteX11" fmla="*/ 9 w 75936"/>
                    <a:gd name="connsiteY11" fmla="*/ 50486 h 100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36" h="100797">
                      <a:moveTo>
                        <a:pt x="9" y="50651"/>
                      </a:moveTo>
                      <a:cubicBezTo>
                        <a:pt x="9" y="36418"/>
                        <a:pt x="174" y="22351"/>
                        <a:pt x="9" y="8118"/>
                      </a:cubicBezTo>
                      <a:cubicBezTo>
                        <a:pt x="9" y="2160"/>
                        <a:pt x="1167" y="-157"/>
                        <a:pt x="7787" y="8"/>
                      </a:cubicBezTo>
                      <a:cubicBezTo>
                        <a:pt x="21855" y="505"/>
                        <a:pt x="21855" y="8"/>
                        <a:pt x="21855" y="14076"/>
                      </a:cubicBezTo>
                      <a:cubicBezTo>
                        <a:pt x="21855" y="34432"/>
                        <a:pt x="22186" y="54623"/>
                        <a:pt x="21689" y="74814"/>
                      </a:cubicBezTo>
                      <a:cubicBezTo>
                        <a:pt x="21524" y="82924"/>
                        <a:pt x="24337" y="84579"/>
                        <a:pt x="31619" y="84248"/>
                      </a:cubicBezTo>
                      <a:cubicBezTo>
                        <a:pt x="44032" y="83751"/>
                        <a:pt x="56610" y="84413"/>
                        <a:pt x="69188" y="83917"/>
                      </a:cubicBezTo>
                      <a:cubicBezTo>
                        <a:pt x="78953" y="83586"/>
                        <a:pt x="74650" y="90371"/>
                        <a:pt x="75642" y="94674"/>
                      </a:cubicBezTo>
                      <a:cubicBezTo>
                        <a:pt x="76967" y="100467"/>
                        <a:pt x="73657" y="100798"/>
                        <a:pt x="69023" y="100798"/>
                      </a:cubicBezTo>
                      <a:cubicBezTo>
                        <a:pt x="48500" y="100632"/>
                        <a:pt x="27978" y="100632"/>
                        <a:pt x="7291" y="100798"/>
                      </a:cubicBezTo>
                      <a:cubicBezTo>
                        <a:pt x="1995" y="100798"/>
                        <a:pt x="-157" y="99474"/>
                        <a:pt x="9" y="93847"/>
                      </a:cubicBezTo>
                      <a:cubicBezTo>
                        <a:pt x="340" y="79448"/>
                        <a:pt x="9" y="65050"/>
                        <a:pt x="9" y="50486"/>
                      </a:cubicBezTo>
                      <a:close/>
                    </a:path>
                  </a:pathLst>
                </a:custGeom>
                <a:grpFill/>
                <a:ln w="16521" cap="flat">
                  <a:noFill/>
                  <a:prstDash val="solid"/>
                  <a:miter/>
                </a:ln>
              </p:spPr>
              <p:txBody>
                <a:bodyPr rtlCol="0" anchor="ctr"/>
                <a:lstStyle/>
                <a:p>
                  <a:endParaRPr lang="en-US" sz="2400"/>
                </a:p>
              </p:txBody>
            </p:sp>
            <p:sp>
              <p:nvSpPr>
                <p:cNvPr id="25" name="Freeform: Shape 24">
                  <a:extLst>
                    <a:ext uri="{FF2B5EF4-FFF2-40B4-BE49-F238E27FC236}">
                      <a16:creationId xmlns:a16="http://schemas.microsoft.com/office/drawing/2014/main" id="{A1219D96-7D03-046F-DB5C-C838D8D25D6A}"/>
                    </a:ext>
                  </a:extLst>
                </p:cNvPr>
                <p:cNvSpPr/>
                <p:nvPr/>
              </p:nvSpPr>
              <p:spPr>
                <a:xfrm>
                  <a:off x="1350991" y="1147691"/>
                  <a:ext cx="3653" cy="7447"/>
                </a:xfrm>
                <a:custGeom>
                  <a:avLst/>
                  <a:gdLst>
                    <a:gd name="connsiteX0" fmla="*/ 3654 w 3653"/>
                    <a:gd name="connsiteY0" fmla="*/ 0 h 7447"/>
                    <a:gd name="connsiteX1" fmla="*/ 509 w 3653"/>
                    <a:gd name="connsiteY1" fmla="*/ 7448 h 7447"/>
                    <a:gd name="connsiteX2" fmla="*/ 3654 w 3653"/>
                    <a:gd name="connsiteY2" fmla="*/ 0 h 7447"/>
                  </a:gdLst>
                  <a:ahLst/>
                  <a:cxnLst>
                    <a:cxn ang="0">
                      <a:pos x="connsiteX0" y="connsiteY0"/>
                    </a:cxn>
                    <a:cxn ang="0">
                      <a:pos x="connsiteX1" y="connsiteY1"/>
                    </a:cxn>
                    <a:cxn ang="0">
                      <a:pos x="connsiteX2" y="connsiteY2"/>
                    </a:cxn>
                  </a:cxnLst>
                  <a:rect l="l" t="t" r="r" b="b"/>
                  <a:pathLst>
                    <a:path w="3653" h="7447">
                      <a:moveTo>
                        <a:pt x="3654" y="0"/>
                      </a:moveTo>
                      <a:cubicBezTo>
                        <a:pt x="3323" y="2814"/>
                        <a:pt x="3323" y="5793"/>
                        <a:pt x="509" y="7448"/>
                      </a:cubicBezTo>
                      <a:cubicBezTo>
                        <a:pt x="-318" y="4138"/>
                        <a:pt x="-649" y="1158"/>
                        <a:pt x="3654" y="0"/>
                      </a:cubicBezTo>
                      <a:close/>
                    </a:path>
                  </a:pathLst>
                </a:custGeom>
                <a:grpFill/>
                <a:ln w="16521" cap="flat">
                  <a:noFill/>
                  <a:prstDash val="solid"/>
                  <a:miter/>
                </a:ln>
              </p:spPr>
              <p:txBody>
                <a:bodyPr rtlCol="0" anchor="ctr"/>
                <a:lstStyle/>
                <a:p>
                  <a:endParaRPr lang="en-US" sz="2400"/>
                </a:p>
              </p:txBody>
            </p:sp>
          </p:grpSp>
        </p:grpSp>
        <p:pic>
          <p:nvPicPr>
            <p:cNvPr id="6" name="Picture 5" descr="A blue and black logo&#10;&#10;Description automatically generated">
              <a:extLst>
                <a:ext uri="{FF2B5EF4-FFF2-40B4-BE49-F238E27FC236}">
                  <a16:creationId xmlns:a16="http://schemas.microsoft.com/office/drawing/2014/main" id="{6D2D251E-6F3A-D862-42AE-FF6E2381A28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9026" y="4538514"/>
              <a:ext cx="783974" cy="387563"/>
            </a:xfrm>
            <a:prstGeom prst="rect">
              <a:avLst/>
            </a:prstGeom>
          </p:spPr>
        </p:pic>
        <p:cxnSp>
          <p:nvCxnSpPr>
            <p:cNvPr id="9" name="Straight Connector 8">
              <a:extLst>
                <a:ext uri="{FF2B5EF4-FFF2-40B4-BE49-F238E27FC236}">
                  <a16:creationId xmlns:a16="http://schemas.microsoft.com/office/drawing/2014/main" id="{6AA861A9-0164-B253-943F-367DE65CF8BA}"/>
                </a:ext>
              </a:extLst>
            </p:cNvPr>
            <p:cNvCxnSpPr/>
            <p:nvPr/>
          </p:nvCxnSpPr>
          <p:spPr>
            <a:xfrm>
              <a:off x="1219200" y="4593770"/>
              <a:ext cx="0" cy="2772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01951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609585" eaLnBrk="1" hangingPunct="1">
        <a:defRPr>
          <a:latin typeface="+mn-lt"/>
          <a:ea typeface="+mn-ea"/>
          <a:cs typeface="+mn-cs"/>
        </a:defRPr>
      </a:lvl2pPr>
      <a:lvl3pPr marL="1219170" eaLnBrk="1" hangingPunct="1">
        <a:defRPr>
          <a:latin typeface="+mn-lt"/>
          <a:ea typeface="+mn-ea"/>
          <a:cs typeface="+mn-cs"/>
        </a:defRPr>
      </a:lvl3pPr>
      <a:lvl4pPr marL="1828754" eaLnBrk="1" hangingPunct="1">
        <a:defRPr>
          <a:latin typeface="+mn-lt"/>
          <a:ea typeface="+mn-ea"/>
          <a:cs typeface="+mn-cs"/>
        </a:defRPr>
      </a:lvl4pPr>
      <a:lvl5pPr marL="2438339" eaLnBrk="1" hangingPunct="1">
        <a:defRPr>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bodyStyle>
    <p:otherStyle>
      <a:lvl1pPr marL="0" eaLnBrk="1" hangingPunct="1">
        <a:defRPr>
          <a:latin typeface="+mn-lt"/>
          <a:ea typeface="+mn-ea"/>
          <a:cs typeface="+mn-cs"/>
        </a:defRPr>
      </a:lvl1pPr>
      <a:lvl2pPr marL="609585" eaLnBrk="1" hangingPunct="1">
        <a:defRPr>
          <a:latin typeface="+mn-lt"/>
          <a:ea typeface="+mn-ea"/>
          <a:cs typeface="+mn-cs"/>
        </a:defRPr>
      </a:lvl2pPr>
      <a:lvl3pPr marL="1219170" eaLnBrk="1" hangingPunct="1">
        <a:defRPr>
          <a:latin typeface="+mn-lt"/>
          <a:ea typeface="+mn-ea"/>
          <a:cs typeface="+mn-cs"/>
        </a:defRPr>
      </a:lvl3pPr>
      <a:lvl4pPr marL="1828754" eaLnBrk="1" hangingPunct="1">
        <a:defRPr>
          <a:latin typeface="+mn-lt"/>
          <a:ea typeface="+mn-ea"/>
          <a:cs typeface="+mn-cs"/>
        </a:defRPr>
      </a:lvl4pPr>
      <a:lvl5pPr marL="2438339" eaLnBrk="1" hangingPunct="1">
        <a:defRPr>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23.png"/><Relationship Id="rId4" Type="http://schemas.microsoft.com/office/2007/relationships/hdphoto" Target="../media/hdphoto15.wdp"/></Relationships>
</file>

<file path=ppt/slides/_rels/slide29.xml.rels><?xml version="1.0" encoding="UTF-8" standalone="yes"?>
<Relationships xmlns="http://schemas.openxmlformats.org/package/2006/relationships"><Relationship Id="rId3" Type="http://schemas.microsoft.com/office/2007/relationships/hdphoto" Target="../media/hdphoto17.wdp"/><Relationship Id="rId7" Type="http://schemas.microsoft.com/office/2007/relationships/hdphoto" Target="../media/hdphoto19.wdp"/><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18.wdp"/><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31.png"/><Relationship Id="rId1" Type="http://schemas.openxmlformats.org/officeDocument/2006/relationships/slideLayout" Target="../slideLayouts/slideLayout2.xml"/><Relationship Id="rId5" Type="http://schemas.microsoft.com/office/2007/relationships/hdphoto" Target="../media/hdphoto24.wdp"/><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AE0796-8A05-F661-6ABD-6ED7D83994D8}"/>
              </a:ext>
            </a:extLst>
          </p:cNvPr>
          <p:cNvSpPr>
            <a:spLocks noGrp="1"/>
          </p:cNvSpPr>
          <p:nvPr>
            <p:ph type="ctrTitle"/>
          </p:nvPr>
        </p:nvSpPr>
        <p:spPr>
          <a:xfrm>
            <a:off x="1275525" y="1562567"/>
            <a:ext cx="9144000" cy="615553"/>
          </a:xfrm>
        </p:spPr>
        <p:txBody>
          <a:bodyPr/>
          <a:lstStyle/>
          <a:p>
            <a:r>
              <a:rPr lang="en-US" sz="4000" b="1" dirty="0">
                <a:solidFill>
                  <a:srgbClr val="FF5900"/>
                </a:solidFill>
              </a:rPr>
              <a:t>EV Charging</a:t>
            </a:r>
            <a:endParaRPr lang="en-IN" sz="4000" b="1" dirty="0">
              <a:solidFill>
                <a:srgbClr val="FF5900"/>
              </a:solidFill>
            </a:endParaRPr>
          </a:p>
        </p:txBody>
      </p:sp>
      <p:pic>
        <p:nvPicPr>
          <p:cNvPr id="6" name="Picture 5">
            <a:extLst>
              <a:ext uri="{FF2B5EF4-FFF2-40B4-BE49-F238E27FC236}">
                <a16:creationId xmlns:a16="http://schemas.microsoft.com/office/drawing/2014/main" id="{D0E52659-5DC3-816E-8308-677A303FCC45}"/>
              </a:ext>
            </a:extLst>
          </p:cNvPr>
          <p:cNvPicPr>
            <a:picLocks noChangeAspect="1"/>
          </p:cNvPicPr>
          <p:nvPr/>
        </p:nvPicPr>
        <p:blipFill>
          <a:blip r:embed="rId2"/>
          <a:stretch>
            <a:fillRect/>
          </a:stretch>
        </p:blipFill>
        <p:spPr>
          <a:xfrm>
            <a:off x="3577207" y="2362498"/>
            <a:ext cx="5037585" cy="3561224"/>
          </a:xfrm>
          <a:prstGeom prst="rect">
            <a:avLst/>
          </a:prstGeom>
        </p:spPr>
      </p:pic>
    </p:spTree>
    <p:extLst>
      <p:ext uri="{BB962C8B-B14F-4D97-AF65-F5344CB8AC3E}">
        <p14:creationId xmlns:p14="http://schemas.microsoft.com/office/powerpoint/2010/main" val="2037524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5EF7E9-0321-40A3-2438-F26D63F93B0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Lst>
          </a:blip>
          <a:stretch>
            <a:fillRect/>
          </a:stretch>
        </p:blipFill>
        <p:spPr>
          <a:xfrm>
            <a:off x="515860" y="892489"/>
            <a:ext cx="7224386" cy="4854361"/>
          </a:xfrm>
          <a:prstGeom prst="rect">
            <a:avLst/>
          </a:prstGeom>
        </p:spPr>
      </p:pic>
      <p:pic>
        <p:nvPicPr>
          <p:cNvPr id="7" name="Picture 6">
            <a:extLst>
              <a:ext uri="{FF2B5EF4-FFF2-40B4-BE49-F238E27FC236}">
                <a16:creationId xmlns:a16="http://schemas.microsoft.com/office/drawing/2014/main" id="{B468C7E3-8170-DA8D-6404-E8F0480665A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15000"/>
                    </a14:imgEffect>
                  </a14:imgLayer>
                </a14:imgProps>
              </a:ext>
            </a:extLst>
          </a:blip>
          <a:stretch>
            <a:fillRect/>
          </a:stretch>
        </p:blipFill>
        <p:spPr>
          <a:xfrm>
            <a:off x="8373454" y="2093590"/>
            <a:ext cx="2263336" cy="2034716"/>
          </a:xfrm>
          <a:prstGeom prst="rect">
            <a:avLst/>
          </a:prstGeom>
        </p:spPr>
      </p:pic>
    </p:spTree>
    <p:extLst>
      <p:ext uri="{BB962C8B-B14F-4D97-AF65-F5344CB8AC3E}">
        <p14:creationId xmlns:p14="http://schemas.microsoft.com/office/powerpoint/2010/main" val="1525230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EA9EBA-9B73-BCEC-68B9-E84BACE203FB}"/>
              </a:ext>
            </a:extLst>
          </p:cNvPr>
          <p:cNvSpPr txBox="1"/>
          <p:nvPr/>
        </p:nvSpPr>
        <p:spPr>
          <a:xfrm>
            <a:off x="434836" y="1310471"/>
            <a:ext cx="9683199" cy="1933863"/>
          </a:xfrm>
          <a:prstGeom prst="rect">
            <a:avLst/>
          </a:prstGeom>
          <a:noFill/>
        </p:spPr>
        <p:txBody>
          <a:bodyPr wrap="square">
            <a:spAutoFit/>
          </a:bodyPr>
          <a:lstStyle/>
          <a:p>
            <a:pPr>
              <a:lnSpc>
                <a:spcPct val="150000"/>
              </a:lnSpc>
            </a:pPr>
            <a:r>
              <a:rPr lang="en-IN" sz="1600" dirty="0"/>
              <a:t>• Conductive power transfer uses a conductor to connect two electronic devices in order to transfer energy. There </a:t>
            </a:r>
          </a:p>
          <a:p>
            <a:pPr>
              <a:lnSpc>
                <a:spcPct val="150000"/>
              </a:lnSpc>
            </a:pPr>
            <a:r>
              <a:rPr lang="en-IN" sz="1600" dirty="0"/>
              <a:t>are three basic components when it comes to charging an electric vehicle: </a:t>
            </a:r>
          </a:p>
          <a:p>
            <a:pPr>
              <a:lnSpc>
                <a:spcPct val="150000"/>
              </a:lnSpc>
            </a:pPr>
            <a:r>
              <a:rPr lang="en-IN" sz="1600" dirty="0"/>
              <a:t>• The connection defines the performance and the duration of the charging process. </a:t>
            </a:r>
          </a:p>
          <a:p>
            <a:pPr>
              <a:lnSpc>
                <a:spcPct val="150000"/>
              </a:lnSpc>
            </a:pPr>
            <a:r>
              <a:rPr lang="en-IN" sz="1600" dirty="0"/>
              <a:t>• For every type of connection there is a different type of plug. </a:t>
            </a:r>
          </a:p>
        </p:txBody>
      </p:sp>
    </p:spTree>
    <p:extLst>
      <p:ext uri="{BB962C8B-B14F-4D97-AF65-F5344CB8AC3E}">
        <p14:creationId xmlns:p14="http://schemas.microsoft.com/office/powerpoint/2010/main" val="2885969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4780-E872-4853-D3EE-0FE3190439D0}"/>
              </a:ext>
            </a:extLst>
          </p:cNvPr>
          <p:cNvSpPr>
            <a:spLocks noGrp="1"/>
          </p:cNvSpPr>
          <p:nvPr>
            <p:ph type="title"/>
          </p:nvPr>
        </p:nvSpPr>
        <p:spPr>
          <a:xfrm>
            <a:off x="761967" y="362217"/>
            <a:ext cx="10152379" cy="430887"/>
          </a:xfrm>
        </p:spPr>
        <p:txBody>
          <a:bodyPr/>
          <a:lstStyle/>
          <a:p>
            <a:r>
              <a:rPr lang="en-US" sz="2800" dirty="0">
                <a:solidFill>
                  <a:srgbClr val="FF5900"/>
                </a:solidFill>
              </a:rPr>
              <a:t>Types of EV Charging: Conductive</a:t>
            </a:r>
            <a:endParaRPr lang="en-IN" sz="2800" dirty="0">
              <a:solidFill>
                <a:srgbClr val="FF5900"/>
              </a:solidFill>
            </a:endParaRPr>
          </a:p>
        </p:txBody>
      </p:sp>
      <p:pic>
        <p:nvPicPr>
          <p:cNvPr id="4" name="Picture 3">
            <a:extLst>
              <a:ext uri="{FF2B5EF4-FFF2-40B4-BE49-F238E27FC236}">
                <a16:creationId xmlns:a16="http://schemas.microsoft.com/office/drawing/2014/main" id="{F5AFB774-8CCB-6834-221F-64981E9E451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Lst>
          </a:blip>
          <a:stretch>
            <a:fillRect/>
          </a:stretch>
        </p:blipFill>
        <p:spPr>
          <a:xfrm>
            <a:off x="1256031" y="1229822"/>
            <a:ext cx="8960937" cy="4060425"/>
          </a:xfrm>
          <a:prstGeom prst="rect">
            <a:avLst/>
          </a:prstGeom>
        </p:spPr>
      </p:pic>
    </p:spTree>
    <p:extLst>
      <p:ext uri="{BB962C8B-B14F-4D97-AF65-F5344CB8AC3E}">
        <p14:creationId xmlns:p14="http://schemas.microsoft.com/office/powerpoint/2010/main" val="1313351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80AEB4-85C6-848E-5CA7-6E9AC25E73E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Lst>
          </a:blip>
          <a:stretch>
            <a:fillRect/>
          </a:stretch>
        </p:blipFill>
        <p:spPr>
          <a:xfrm>
            <a:off x="1345483" y="541537"/>
            <a:ext cx="8960937" cy="4060425"/>
          </a:xfrm>
          <a:prstGeom prst="rect">
            <a:avLst/>
          </a:prstGeom>
        </p:spPr>
      </p:pic>
      <p:sp>
        <p:nvSpPr>
          <p:cNvPr id="4" name="Rectangle 3">
            <a:extLst>
              <a:ext uri="{FF2B5EF4-FFF2-40B4-BE49-F238E27FC236}">
                <a16:creationId xmlns:a16="http://schemas.microsoft.com/office/drawing/2014/main" id="{D01E7F33-4F0B-03AD-9245-44A17A76A09A}"/>
              </a:ext>
            </a:extLst>
          </p:cNvPr>
          <p:cNvSpPr/>
          <p:nvPr/>
        </p:nvSpPr>
        <p:spPr>
          <a:xfrm>
            <a:off x="1345483" y="4601962"/>
            <a:ext cx="4422913" cy="9640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Home Charging: 6-8 hours charging time. </a:t>
            </a:r>
          </a:p>
          <a:p>
            <a:pPr algn="ctr"/>
            <a:r>
              <a:rPr lang="en-US" dirty="0"/>
              <a:t>Each vehicle carries their own onboard </a:t>
            </a:r>
          </a:p>
          <a:p>
            <a:pPr algn="ctr"/>
            <a:r>
              <a:rPr lang="en-US" dirty="0"/>
              <a:t>charging unit. </a:t>
            </a:r>
            <a:endParaRPr lang="en-IN" dirty="0"/>
          </a:p>
        </p:txBody>
      </p:sp>
      <p:sp>
        <p:nvSpPr>
          <p:cNvPr id="6" name="Rectangle 5">
            <a:extLst>
              <a:ext uri="{FF2B5EF4-FFF2-40B4-BE49-F238E27FC236}">
                <a16:creationId xmlns:a16="http://schemas.microsoft.com/office/drawing/2014/main" id="{2872E3DB-7D59-68B6-6810-C2A38C5E2F16}"/>
              </a:ext>
            </a:extLst>
          </p:cNvPr>
          <p:cNvSpPr/>
          <p:nvPr/>
        </p:nvSpPr>
        <p:spPr>
          <a:xfrm>
            <a:off x="5825951" y="4601962"/>
            <a:ext cx="4422913" cy="96409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DC - quick charging station: 15-30 </a:t>
            </a:r>
          </a:p>
          <a:p>
            <a:pPr algn="ctr"/>
            <a:r>
              <a:rPr lang="en-US" dirty="0"/>
              <a:t>minutes charging time </a:t>
            </a:r>
            <a:endParaRPr lang="en-IN" dirty="0"/>
          </a:p>
        </p:txBody>
      </p:sp>
    </p:spTree>
    <p:extLst>
      <p:ext uri="{BB962C8B-B14F-4D97-AF65-F5344CB8AC3E}">
        <p14:creationId xmlns:p14="http://schemas.microsoft.com/office/powerpoint/2010/main" val="1528900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0BC53F3-056F-9433-7198-8862AE11B8B0}"/>
              </a:ext>
            </a:extLst>
          </p:cNvPr>
          <p:cNvSpPr>
            <a:spLocks noGrp="1"/>
          </p:cNvSpPr>
          <p:nvPr>
            <p:ph type="title"/>
          </p:nvPr>
        </p:nvSpPr>
        <p:spPr>
          <a:xfrm>
            <a:off x="761967" y="362217"/>
            <a:ext cx="10152379" cy="430887"/>
          </a:xfrm>
        </p:spPr>
        <p:txBody>
          <a:bodyPr/>
          <a:lstStyle/>
          <a:p>
            <a:r>
              <a:rPr lang="en-US" sz="2800" dirty="0">
                <a:solidFill>
                  <a:srgbClr val="FF5900"/>
                </a:solidFill>
              </a:rPr>
              <a:t>Ev Charging Modes</a:t>
            </a:r>
            <a:endParaRPr lang="en-IN" sz="2800" dirty="0">
              <a:solidFill>
                <a:srgbClr val="FF5900"/>
              </a:solidFill>
            </a:endParaRPr>
          </a:p>
        </p:txBody>
      </p:sp>
      <p:pic>
        <p:nvPicPr>
          <p:cNvPr id="4" name="Picture 3">
            <a:extLst>
              <a:ext uri="{FF2B5EF4-FFF2-40B4-BE49-F238E27FC236}">
                <a16:creationId xmlns:a16="http://schemas.microsoft.com/office/drawing/2014/main" id="{9C8198D7-FAE2-AB66-0FB8-503629841A10}"/>
              </a:ext>
            </a:extLst>
          </p:cNvPr>
          <p:cNvPicPr>
            <a:picLocks noChangeAspect="1"/>
          </p:cNvPicPr>
          <p:nvPr/>
        </p:nvPicPr>
        <p:blipFill>
          <a:blip r:embed="rId2"/>
          <a:stretch>
            <a:fillRect/>
          </a:stretch>
        </p:blipFill>
        <p:spPr>
          <a:xfrm>
            <a:off x="1998079" y="1376098"/>
            <a:ext cx="8016935" cy="1615580"/>
          </a:xfrm>
          <a:prstGeom prst="rect">
            <a:avLst/>
          </a:prstGeom>
        </p:spPr>
      </p:pic>
      <p:sp>
        <p:nvSpPr>
          <p:cNvPr id="8" name="TextBox 7">
            <a:extLst>
              <a:ext uri="{FF2B5EF4-FFF2-40B4-BE49-F238E27FC236}">
                <a16:creationId xmlns:a16="http://schemas.microsoft.com/office/drawing/2014/main" id="{CAEB0896-0A88-618E-7344-CB3C3BACB208}"/>
              </a:ext>
            </a:extLst>
          </p:cNvPr>
          <p:cNvSpPr txBox="1"/>
          <p:nvPr/>
        </p:nvSpPr>
        <p:spPr>
          <a:xfrm>
            <a:off x="1638656" y="2588400"/>
            <a:ext cx="9027215" cy="1893339"/>
          </a:xfrm>
          <a:prstGeom prst="rect">
            <a:avLst/>
          </a:prstGeom>
          <a:noFill/>
        </p:spPr>
        <p:txBody>
          <a:bodyPr wrap="square">
            <a:spAutoFit/>
          </a:bodyPr>
          <a:lstStyle/>
          <a:p>
            <a:pPr>
              <a:lnSpc>
                <a:spcPct val="150000"/>
              </a:lnSpc>
            </a:pPr>
            <a:r>
              <a:rPr lang="en-IN" sz="1600" b="1" dirty="0"/>
              <a:t>Mode:1</a:t>
            </a:r>
          </a:p>
          <a:p>
            <a:pPr>
              <a:lnSpc>
                <a:spcPct val="150000"/>
              </a:lnSpc>
            </a:pPr>
            <a:r>
              <a:rPr lang="en-IN" sz="1600" dirty="0"/>
              <a:t>This mode entails slow AC charging via a regular electrical socket. This is no communication between the vehicle and the charging point. It is required to provide an earth wire to the EV and have an external means of protection against faults. In many countries, this form of charging is considered to be unsafe and is illegal.</a:t>
            </a:r>
          </a:p>
        </p:txBody>
      </p:sp>
    </p:spTree>
    <p:extLst>
      <p:ext uri="{BB962C8B-B14F-4D97-AF65-F5344CB8AC3E}">
        <p14:creationId xmlns:p14="http://schemas.microsoft.com/office/powerpoint/2010/main" val="3959497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EA1F3E-BF04-35E8-13E8-7B2442FE7F93}"/>
              </a:ext>
            </a:extLst>
          </p:cNvPr>
          <p:cNvPicPr>
            <a:picLocks noChangeAspect="1"/>
          </p:cNvPicPr>
          <p:nvPr/>
        </p:nvPicPr>
        <p:blipFill>
          <a:blip r:embed="rId2"/>
          <a:stretch>
            <a:fillRect/>
          </a:stretch>
        </p:blipFill>
        <p:spPr>
          <a:xfrm>
            <a:off x="1829942" y="729126"/>
            <a:ext cx="8055038" cy="1722269"/>
          </a:xfrm>
          <a:prstGeom prst="rect">
            <a:avLst/>
          </a:prstGeom>
        </p:spPr>
      </p:pic>
      <p:sp>
        <p:nvSpPr>
          <p:cNvPr id="7" name="TextBox 6">
            <a:extLst>
              <a:ext uri="{FF2B5EF4-FFF2-40B4-BE49-F238E27FC236}">
                <a16:creationId xmlns:a16="http://schemas.microsoft.com/office/drawing/2014/main" id="{936EB2DD-20AB-5995-AEF1-731AE9C89A58}"/>
              </a:ext>
            </a:extLst>
          </p:cNvPr>
          <p:cNvSpPr txBox="1"/>
          <p:nvPr/>
        </p:nvSpPr>
        <p:spPr>
          <a:xfrm>
            <a:off x="1636801" y="2581689"/>
            <a:ext cx="8361808" cy="1893339"/>
          </a:xfrm>
          <a:prstGeom prst="rect">
            <a:avLst/>
          </a:prstGeom>
          <a:noFill/>
        </p:spPr>
        <p:txBody>
          <a:bodyPr wrap="square">
            <a:spAutoFit/>
          </a:bodyPr>
          <a:lstStyle/>
          <a:p>
            <a:pPr>
              <a:lnSpc>
                <a:spcPct val="150000"/>
              </a:lnSpc>
            </a:pPr>
            <a:r>
              <a:rPr lang="en-IN" sz="1600" b="1" dirty="0"/>
              <a:t>Mode 2 </a:t>
            </a:r>
          </a:p>
          <a:p>
            <a:pPr>
              <a:lnSpc>
                <a:spcPct val="150000"/>
              </a:lnSpc>
            </a:pPr>
            <a:r>
              <a:rPr lang="en-IN" sz="1600" dirty="0"/>
              <a:t>This mode provides for slow AC charging from a regular electricity socket. In addition, the charging cable is equipped with an In-Cable Control and Protection Device (IC-CPD), that is responsible for control, communication and protection (including residual current protection). </a:t>
            </a:r>
          </a:p>
        </p:txBody>
      </p:sp>
    </p:spTree>
    <p:extLst>
      <p:ext uri="{BB962C8B-B14F-4D97-AF65-F5344CB8AC3E}">
        <p14:creationId xmlns:p14="http://schemas.microsoft.com/office/powerpoint/2010/main" val="898903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143283-4052-F7A6-F9F0-CD71C6AA6145}"/>
              </a:ext>
            </a:extLst>
          </p:cNvPr>
          <p:cNvPicPr>
            <a:picLocks noChangeAspect="1"/>
          </p:cNvPicPr>
          <p:nvPr/>
        </p:nvPicPr>
        <p:blipFill>
          <a:blip r:embed="rId2"/>
          <a:stretch>
            <a:fillRect/>
          </a:stretch>
        </p:blipFill>
        <p:spPr>
          <a:xfrm>
            <a:off x="1805911" y="302046"/>
            <a:ext cx="8321761" cy="2377646"/>
          </a:xfrm>
          <a:prstGeom prst="rect">
            <a:avLst/>
          </a:prstGeom>
        </p:spPr>
      </p:pic>
      <p:sp>
        <p:nvSpPr>
          <p:cNvPr id="7" name="TextBox 6">
            <a:extLst>
              <a:ext uri="{FF2B5EF4-FFF2-40B4-BE49-F238E27FC236}">
                <a16:creationId xmlns:a16="http://schemas.microsoft.com/office/drawing/2014/main" id="{4602AC32-81B7-374A-1AEE-5622E3AA6ED5}"/>
              </a:ext>
            </a:extLst>
          </p:cNvPr>
          <p:cNvSpPr txBox="1"/>
          <p:nvPr/>
        </p:nvSpPr>
        <p:spPr>
          <a:xfrm>
            <a:off x="1639960" y="2587755"/>
            <a:ext cx="9561030" cy="2632003"/>
          </a:xfrm>
          <a:prstGeom prst="rect">
            <a:avLst/>
          </a:prstGeom>
          <a:noFill/>
        </p:spPr>
        <p:txBody>
          <a:bodyPr wrap="square">
            <a:spAutoFit/>
          </a:bodyPr>
          <a:lstStyle/>
          <a:p>
            <a:pPr>
              <a:lnSpc>
                <a:spcPct val="150000"/>
              </a:lnSpc>
            </a:pPr>
            <a:r>
              <a:rPr lang="en-IN" sz="1600" b="1" dirty="0"/>
              <a:t>Mode 3</a:t>
            </a:r>
          </a:p>
          <a:p>
            <a:pPr>
              <a:lnSpc>
                <a:spcPct val="150000"/>
              </a:lnSpc>
            </a:pPr>
            <a:r>
              <a:rPr lang="en-IN" sz="1600" dirty="0"/>
              <a:t>This mode entails both slow or semi-fast charging via a dedicated electrical socket for EV charging. The charger (or the charging station) has an EV specific socket, generally corresponding to Type 1 or Type 2. A charging cable with an EV plug on both sides is used to connect the EV to the charger. The charging station is responsible for the control, communication and protection of the charging process (including residual current protection). This mode is commonly used for public charging stations and can facilitate integration with smart grids. </a:t>
            </a:r>
          </a:p>
        </p:txBody>
      </p:sp>
    </p:spTree>
    <p:extLst>
      <p:ext uri="{BB962C8B-B14F-4D97-AF65-F5344CB8AC3E}">
        <p14:creationId xmlns:p14="http://schemas.microsoft.com/office/powerpoint/2010/main" val="884101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20B9F-E96F-C6BA-E69E-9232E1F44B4D}"/>
              </a:ext>
            </a:extLst>
          </p:cNvPr>
          <p:cNvSpPr>
            <a:spLocks noGrp="1"/>
          </p:cNvSpPr>
          <p:nvPr>
            <p:ph type="title"/>
          </p:nvPr>
        </p:nvSpPr>
        <p:spPr/>
        <p:txBody>
          <a:bodyPr/>
          <a:lstStyle/>
          <a:p>
            <a:r>
              <a:rPr lang="en-US" sz="3600" dirty="0">
                <a:solidFill>
                  <a:srgbClr val="FF5900"/>
                </a:solidFill>
              </a:rPr>
              <a:t>EVSE Power Ratings</a:t>
            </a:r>
            <a:endParaRPr lang="en-IN" sz="3600" dirty="0">
              <a:solidFill>
                <a:srgbClr val="FF5900"/>
              </a:solidFill>
            </a:endParaRPr>
          </a:p>
        </p:txBody>
      </p:sp>
      <p:graphicFrame>
        <p:nvGraphicFramePr>
          <p:cNvPr id="3" name="Table 2">
            <a:extLst>
              <a:ext uri="{FF2B5EF4-FFF2-40B4-BE49-F238E27FC236}">
                <a16:creationId xmlns:a16="http://schemas.microsoft.com/office/drawing/2014/main" id="{8F5427B3-6037-2929-0480-6C9614062F45}"/>
              </a:ext>
            </a:extLst>
          </p:cNvPr>
          <p:cNvGraphicFramePr>
            <a:graphicFrameLocks noGrp="1"/>
          </p:cNvGraphicFramePr>
          <p:nvPr>
            <p:extLst>
              <p:ext uri="{D42A27DB-BD31-4B8C-83A1-F6EECF244321}">
                <p14:modId xmlns:p14="http://schemas.microsoft.com/office/powerpoint/2010/main" val="3556144330"/>
              </p:ext>
            </p:extLst>
          </p:nvPr>
        </p:nvGraphicFramePr>
        <p:xfrm>
          <a:off x="761967" y="1405465"/>
          <a:ext cx="9801162" cy="3464710"/>
        </p:xfrm>
        <a:graphic>
          <a:graphicData uri="http://schemas.openxmlformats.org/drawingml/2006/table">
            <a:tbl>
              <a:tblPr firstRow="1" bandRow="1">
                <a:tableStyleId>{93296810-A885-4BE3-A3E7-6D5BEEA58F35}</a:tableStyleId>
              </a:tblPr>
              <a:tblGrid>
                <a:gridCol w="2447625">
                  <a:extLst>
                    <a:ext uri="{9D8B030D-6E8A-4147-A177-3AD203B41FA5}">
                      <a16:colId xmlns:a16="http://schemas.microsoft.com/office/drawing/2014/main" val="1399510484"/>
                    </a:ext>
                  </a:extLst>
                </a:gridCol>
                <a:gridCol w="2451179">
                  <a:extLst>
                    <a:ext uri="{9D8B030D-6E8A-4147-A177-3AD203B41FA5}">
                      <a16:colId xmlns:a16="http://schemas.microsoft.com/office/drawing/2014/main" val="1302603389"/>
                    </a:ext>
                  </a:extLst>
                </a:gridCol>
                <a:gridCol w="2451179">
                  <a:extLst>
                    <a:ext uri="{9D8B030D-6E8A-4147-A177-3AD203B41FA5}">
                      <a16:colId xmlns:a16="http://schemas.microsoft.com/office/drawing/2014/main" val="3473412079"/>
                    </a:ext>
                  </a:extLst>
                </a:gridCol>
                <a:gridCol w="2451179">
                  <a:extLst>
                    <a:ext uri="{9D8B030D-6E8A-4147-A177-3AD203B41FA5}">
                      <a16:colId xmlns:a16="http://schemas.microsoft.com/office/drawing/2014/main" val="103924515"/>
                    </a:ext>
                  </a:extLst>
                </a:gridCol>
              </a:tblGrid>
              <a:tr h="818648">
                <a:tc>
                  <a:txBody>
                    <a:bodyPr/>
                    <a:lstStyle/>
                    <a:p>
                      <a:endParaRPr lang="en-IN" dirty="0"/>
                    </a:p>
                  </a:txBody>
                  <a:tcPr/>
                </a:tc>
                <a:tc>
                  <a:txBody>
                    <a:bodyPr/>
                    <a:lstStyle/>
                    <a:p>
                      <a:r>
                        <a:rPr lang="en-US" dirty="0"/>
                        <a:t>Power</a:t>
                      </a:r>
                      <a:endParaRPr lang="en-IN" dirty="0"/>
                    </a:p>
                  </a:txBody>
                  <a:tcPr/>
                </a:tc>
                <a:tc>
                  <a:txBody>
                    <a:bodyPr/>
                    <a:lstStyle/>
                    <a:p>
                      <a:r>
                        <a:rPr lang="en-US" dirty="0"/>
                        <a:t>Current types</a:t>
                      </a:r>
                      <a:endParaRPr lang="en-IN" dirty="0"/>
                    </a:p>
                  </a:txBody>
                  <a:tcPr/>
                </a:tc>
                <a:tc>
                  <a:txBody>
                    <a:bodyPr/>
                    <a:lstStyle/>
                    <a:p>
                      <a:r>
                        <a:rPr lang="en-US" dirty="0"/>
                        <a:t>Compatible EV  Segments</a:t>
                      </a:r>
                      <a:endParaRPr lang="en-IN" dirty="0"/>
                    </a:p>
                  </a:txBody>
                  <a:tcPr/>
                </a:tc>
                <a:extLst>
                  <a:ext uri="{0D108BD9-81ED-4DB2-BD59-A6C34878D82A}">
                    <a16:rowId xmlns:a16="http://schemas.microsoft.com/office/drawing/2014/main" val="501366835"/>
                  </a:ext>
                </a:extLst>
              </a:tr>
              <a:tr h="609138">
                <a:tc rowSpan="2">
                  <a:txBody>
                    <a:bodyPr/>
                    <a:lstStyle/>
                    <a:p>
                      <a:pPr algn="ctr"/>
                      <a:r>
                        <a:rPr lang="en-US" dirty="0"/>
                        <a:t>Normal power charging</a:t>
                      </a:r>
                      <a:endParaRPr lang="en-IN" dirty="0"/>
                    </a:p>
                  </a:txBody>
                  <a:tcPr/>
                </a:tc>
                <a:tc>
                  <a:txBody>
                    <a:bodyPr/>
                    <a:lstStyle/>
                    <a:p>
                      <a:pPr algn="ctr"/>
                      <a:r>
                        <a:rPr lang="en-US" dirty="0"/>
                        <a:t>P &lt; 7KW</a:t>
                      </a:r>
                      <a:endParaRPr lang="en-IN" dirty="0"/>
                    </a:p>
                  </a:txBody>
                  <a:tcPr/>
                </a:tc>
                <a:tc>
                  <a:txBody>
                    <a:bodyPr/>
                    <a:lstStyle/>
                    <a:p>
                      <a:pPr algn="ctr"/>
                      <a:r>
                        <a:rPr lang="en-US" dirty="0"/>
                        <a:t>AC &amp; DC </a:t>
                      </a:r>
                      <a:endParaRPr lang="en-IN" dirty="0"/>
                    </a:p>
                  </a:txBody>
                  <a:tcPr/>
                </a:tc>
                <a:tc rowSpan="2">
                  <a:txBody>
                    <a:bodyPr/>
                    <a:lstStyle/>
                    <a:p>
                      <a:pPr algn="ctr"/>
                      <a:r>
                        <a:rPr lang="en-US" dirty="0"/>
                        <a:t>E – 2Ws, e-3Ws, e-cars,</a:t>
                      </a:r>
                      <a:r>
                        <a:rPr lang="en-IN" dirty="0"/>
                        <a:t> others LCVs (up to 1 ton)</a:t>
                      </a:r>
                      <a:endParaRPr lang="en-US" dirty="0"/>
                    </a:p>
                  </a:txBody>
                  <a:tcPr/>
                </a:tc>
                <a:extLst>
                  <a:ext uri="{0D108BD9-81ED-4DB2-BD59-A6C34878D82A}">
                    <a16:rowId xmlns:a16="http://schemas.microsoft.com/office/drawing/2014/main" val="4150452425"/>
                  </a:ext>
                </a:extLst>
              </a:tr>
              <a:tr h="818648">
                <a:tc vMerge="1">
                  <a:txBody>
                    <a:bodyPr/>
                    <a:lstStyle/>
                    <a:p>
                      <a:endParaRPr lang="en-IN" dirty="0"/>
                    </a:p>
                  </a:txBody>
                  <a:tcPr/>
                </a:tc>
                <a:tc>
                  <a:txBody>
                    <a:bodyPr/>
                    <a:lstStyle/>
                    <a:p>
                      <a:pPr algn="ctr"/>
                      <a:r>
                        <a:rPr lang="en-US" dirty="0"/>
                        <a:t>7KW &lt; p &lt; 22KW</a:t>
                      </a:r>
                      <a:endParaRPr lang="en-IN" dirty="0"/>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t>AC &amp; DC </a:t>
                      </a:r>
                      <a:endParaRPr lang="en-IN" dirty="0"/>
                    </a:p>
                    <a:p>
                      <a:pPr algn="ctr"/>
                      <a:endParaRPr lang="en-IN" dirty="0"/>
                    </a:p>
                  </a:txBody>
                  <a:tcPr/>
                </a:tc>
                <a:tc vMerge="1">
                  <a:txBody>
                    <a:bodyPr/>
                    <a:lstStyle/>
                    <a:p>
                      <a:endParaRPr lang="en-IN" dirty="0"/>
                    </a:p>
                  </a:txBody>
                  <a:tcPr/>
                </a:tc>
                <a:extLst>
                  <a:ext uri="{0D108BD9-81ED-4DB2-BD59-A6C34878D82A}">
                    <a16:rowId xmlns:a16="http://schemas.microsoft.com/office/drawing/2014/main" val="2767712917"/>
                  </a:ext>
                </a:extLst>
              </a:tr>
              <a:tr h="609138">
                <a:tc rowSpan="2">
                  <a:txBody>
                    <a:bodyPr/>
                    <a:lstStyle/>
                    <a:p>
                      <a:pPr algn="ctr"/>
                      <a:r>
                        <a:rPr lang="en-US" dirty="0"/>
                        <a:t>High power</a:t>
                      </a:r>
                    </a:p>
                    <a:p>
                      <a:pPr algn="ctr"/>
                      <a:r>
                        <a:rPr lang="en-US" dirty="0"/>
                        <a:t>Charging </a:t>
                      </a:r>
                      <a:endParaRPr lang="en-IN" dirty="0"/>
                    </a:p>
                  </a:txBody>
                  <a:tcPr/>
                </a:tc>
                <a:tc>
                  <a:txBody>
                    <a:bodyPr/>
                    <a:lstStyle/>
                    <a:p>
                      <a:pPr algn="ctr"/>
                      <a:r>
                        <a:rPr lang="en-US" dirty="0"/>
                        <a:t>22KW &lt; p &lt; 50KW</a:t>
                      </a:r>
                      <a:endParaRPr lang="en-IN" dirty="0"/>
                    </a:p>
                  </a:txBody>
                  <a:tcPr/>
                </a:tc>
                <a:tc>
                  <a:txBody>
                    <a:bodyPr/>
                    <a:lstStyle/>
                    <a:p>
                      <a:pPr algn="ctr"/>
                      <a:r>
                        <a:rPr lang="en-US" dirty="0"/>
                        <a:t>DC</a:t>
                      </a:r>
                      <a:endParaRPr lang="en-IN" dirty="0"/>
                    </a:p>
                  </a:txBody>
                  <a:tcPr/>
                </a:tc>
                <a:tc rowSpan="2">
                  <a:txBody>
                    <a:bodyPr/>
                    <a:lstStyle/>
                    <a:p>
                      <a:pPr algn="ctr"/>
                      <a:r>
                        <a:rPr lang="en-US" dirty="0"/>
                        <a:t>E- cars, LCVs and MCVs (1-6 tons)</a:t>
                      </a:r>
                      <a:endParaRPr lang="en-IN" dirty="0"/>
                    </a:p>
                  </a:txBody>
                  <a:tcPr/>
                </a:tc>
                <a:extLst>
                  <a:ext uri="{0D108BD9-81ED-4DB2-BD59-A6C34878D82A}">
                    <a16:rowId xmlns:a16="http://schemas.microsoft.com/office/drawing/2014/main" val="718136444"/>
                  </a:ext>
                </a:extLst>
              </a:tr>
              <a:tr h="609138">
                <a:tc vMerge="1">
                  <a:txBody>
                    <a:bodyPr/>
                    <a:lstStyle/>
                    <a:p>
                      <a:endParaRPr lang="en-IN" dirty="0"/>
                    </a:p>
                  </a:txBody>
                  <a:tcPr/>
                </a:tc>
                <a:tc>
                  <a:txBody>
                    <a:bodyPr/>
                    <a:lstStyle/>
                    <a:p>
                      <a:pPr algn="ctr"/>
                      <a:r>
                        <a:rPr lang="en-US" dirty="0"/>
                        <a:t>50KW &lt; p &lt; 200KW</a:t>
                      </a:r>
                      <a:endParaRPr lang="en-IN" dirty="0"/>
                    </a:p>
                  </a:txBody>
                  <a:tcPr/>
                </a:tc>
                <a:tc>
                  <a:txBody>
                    <a:bodyPr/>
                    <a:lstStyle/>
                    <a:p>
                      <a:pPr algn="ctr"/>
                      <a:r>
                        <a:rPr lang="en-US" dirty="0"/>
                        <a:t>DC</a:t>
                      </a:r>
                      <a:endParaRPr lang="en-IN" dirty="0"/>
                    </a:p>
                  </a:txBody>
                  <a:tcPr/>
                </a:tc>
                <a:tc vMerge="1">
                  <a:txBody>
                    <a:bodyPr/>
                    <a:lstStyle/>
                    <a:p>
                      <a:endParaRPr lang="en-IN" dirty="0"/>
                    </a:p>
                  </a:txBody>
                  <a:tcPr/>
                </a:tc>
                <a:extLst>
                  <a:ext uri="{0D108BD9-81ED-4DB2-BD59-A6C34878D82A}">
                    <a16:rowId xmlns:a16="http://schemas.microsoft.com/office/drawing/2014/main" val="1826426083"/>
                  </a:ext>
                </a:extLst>
              </a:tr>
            </a:tbl>
          </a:graphicData>
        </a:graphic>
      </p:graphicFrame>
    </p:spTree>
    <p:extLst>
      <p:ext uri="{BB962C8B-B14F-4D97-AF65-F5344CB8AC3E}">
        <p14:creationId xmlns:p14="http://schemas.microsoft.com/office/powerpoint/2010/main" val="2707414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A825F-775F-9426-7679-8BA79BF4667B}"/>
              </a:ext>
            </a:extLst>
          </p:cNvPr>
          <p:cNvSpPr>
            <a:spLocks noGrp="1"/>
          </p:cNvSpPr>
          <p:nvPr>
            <p:ph type="title"/>
          </p:nvPr>
        </p:nvSpPr>
        <p:spPr>
          <a:xfrm>
            <a:off x="761967" y="362217"/>
            <a:ext cx="10152379" cy="430887"/>
          </a:xfrm>
        </p:spPr>
        <p:txBody>
          <a:bodyPr/>
          <a:lstStyle/>
          <a:p>
            <a:r>
              <a:rPr lang="en-US" sz="2800" dirty="0">
                <a:solidFill>
                  <a:srgbClr val="FF5900"/>
                </a:solidFill>
              </a:rPr>
              <a:t>Inductive Charging</a:t>
            </a:r>
            <a:endParaRPr lang="en-IN" sz="2800" dirty="0">
              <a:solidFill>
                <a:srgbClr val="FF5900"/>
              </a:solidFill>
            </a:endParaRPr>
          </a:p>
        </p:txBody>
      </p:sp>
      <p:pic>
        <p:nvPicPr>
          <p:cNvPr id="4" name="Picture 3">
            <a:extLst>
              <a:ext uri="{FF2B5EF4-FFF2-40B4-BE49-F238E27FC236}">
                <a16:creationId xmlns:a16="http://schemas.microsoft.com/office/drawing/2014/main" id="{F64CA9B7-C225-CFF6-7D51-E583A08CD926}"/>
              </a:ext>
            </a:extLst>
          </p:cNvPr>
          <p:cNvPicPr>
            <a:picLocks noChangeAspect="1"/>
          </p:cNvPicPr>
          <p:nvPr/>
        </p:nvPicPr>
        <p:blipFill>
          <a:blip r:embed="rId2"/>
          <a:stretch>
            <a:fillRect/>
          </a:stretch>
        </p:blipFill>
        <p:spPr>
          <a:xfrm>
            <a:off x="1158676" y="1188443"/>
            <a:ext cx="8919602" cy="4343120"/>
          </a:xfrm>
          <a:prstGeom prst="rect">
            <a:avLst/>
          </a:prstGeom>
        </p:spPr>
      </p:pic>
    </p:spTree>
    <p:extLst>
      <p:ext uri="{BB962C8B-B14F-4D97-AF65-F5344CB8AC3E}">
        <p14:creationId xmlns:p14="http://schemas.microsoft.com/office/powerpoint/2010/main" val="1314510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900E5-A28F-C19C-4020-47A83AA1C402}"/>
              </a:ext>
            </a:extLst>
          </p:cNvPr>
          <p:cNvSpPr>
            <a:spLocks noGrp="1"/>
          </p:cNvSpPr>
          <p:nvPr>
            <p:ph type="title"/>
          </p:nvPr>
        </p:nvSpPr>
        <p:spPr>
          <a:xfrm>
            <a:off x="761967" y="362217"/>
            <a:ext cx="10152379" cy="430887"/>
          </a:xfrm>
        </p:spPr>
        <p:txBody>
          <a:bodyPr/>
          <a:lstStyle/>
          <a:p>
            <a:r>
              <a:rPr lang="en-US" sz="2800" dirty="0">
                <a:solidFill>
                  <a:srgbClr val="FF5900"/>
                </a:solidFill>
              </a:rPr>
              <a:t>Types of EV Charging: Inductive</a:t>
            </a:r>
            <a:endParaRPr lang="en-IN" sz="2800" dirty="0">
              <a:solidFill>
                <a:srgbClr val="FF5900"/>
              </a:solidFill>
            </a:endParaRPr>
          </a:p>
        </p:txBody>
      </p:sp>
      <p:sp>
        <p:nvSpPr>
          <p:cNvPr id="4" name="TextBox 3">
            <a:extLst>
              <a:ext uri="{FF2B5EF4-FFF2-40B4-BE49-F238E27FC236}">
                <a16:creationId xmlns:a16="http://schemas.microsoft.com/office/drawing/2014/main" id="{62AC8F93-45AC-8759-097E-7A9E11AB1DE1}"/>
              </a:ext>
            </a:extLst>
          </p:cNvPr>
          <p:cNvSpPr txBox="1"/>
          <p:nvPr/>
        </p:nvSpPr>
        <p:spPr>
          <a:xfrm>
            <a:off x="6514017" y="1088777"/>
            <a:ext cx="5076190" cy="33706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t>The power supply unit supplies the primary coil with energy. </a:t>
            </a:r>
          </a:p>
          <a:p>
            <a:pPr marL="285750" indent="-285750">
              <a:lnSpc>
                <a:spcPct val="150000"/>
              </a:lnSpc>
              <a:buFont typeface="Arial" panose="020B0604020202020204" pitchFamily="34" charset="0"/>
              <a:buChar char="•"/>
            </a:pPr>
            <a:r>
              <a:rPr lang="en-IN" sz="1600" dirty="0"/>
              <a:t>The electric current in the primary coil creates electro-magnetic alternating field. </a:t>
            </a:r>
          </a:p>
          <a:p>
            <a:pPr marL="285750" indent="-285750">
              <a:lnSpc>
                <a:spcPct val="150000"/>
              </a:lnSpc>
              <a:buFont typeface="Arial" panose="020B0604020202020204" pitchFamily="34" charset="0"/>
              <a:buChar char="•"/>
            </a:pPr>
            <a:r>
              <a:rPr lang="en-IN" sz="1600" dirty="0"/>
              <a:t>The electromagnetic alternating field allows for the transmission of energy from the primary to the secondary coil to charge the battery of the electric vehicle without the two components coming into contact with each other. </a:t>
            </a:r>
          </a:p>
        </p:txBody>
      </p:sp>
      <p:pic>
        <p:nvPicPr>
          <p:cNvPr id="7" name="Picture 6">
            <a:extLst>
              <a:ext uri="{FF2B5EF4-FFF2-40B4-BE49-F238E27FC236}">
                <a16:creationId xmlns:a16="http://schemas.microsoft.com/office/drawing/2014/main" id="{13C19BEB-DE68-B0E7-B1C9-C1CE4E82A48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2000"/>
                    </a14:imgEffect>
                    <a14:imgEffect>
                      <a14:brightnessContrast bright="20000"/>
                    </a14:imgEffect>
                  </a14:imgLayer>
                </a14:imgProps>
              </a:ext>
            </a:extLst>
          </a:blip>
          <a:stretch>
            <a:fillRect/>
          </a:stretch>
        </p:blipFill>
        <p:spPr>
          <a:xfrm>
            <a:off x="761967" y="1288097"/>
            <a:ext cx="5473586" cy="3580665"/>
          </a:xfrm>
          <a:prstGeom prst="rect">
            <a:avLst/>
          </a:prstGeom>
        </p:spPr>
      </p:pic>
    </p:spTree>
    <p:extLst>
      <p:ext uri="{BB962C8B-B14F-4D97-AF65-F5344CB8AC3E}">
        <p14:creationId xmlns:p14="http://schemas.microsoft.com/office/powerpoint/2010/main" val="1761632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3F3E1A-E3C1-F7C8-C77C-92F8BEE84EB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Lst>
          </a:blip>
          <a:stretch>
            <a:fillRect/>
          </a:stretch>
        </p:blipFill>
        <p:spPr>
          <a:xfrm>
            <a:off x="2417217" y="1520024"/>
            <a:ext cx="7178662" cy="3817951"/>
          </a:xfrm>
          <a:prstGeom prst="rect">
            <a:avLst/>
          </a:prstGeom>
        </p:spPr>
      </p:pic>
      <p:sp>
        <p:nvSpPr>
          <p:cNvPr id="6" name="Title 5">
            <a:extLst>
              <a:ext uri="{FF2B5EF4-FFF2-40B4-BE49-F238E27FC236}">
                <a16:creationId xmlns:a16="http://schemas.microsoft.com/office/drawing/2014/main" id="{E54BF32F-587D-C05B-A620-6D950C7FAB46}"/>
              </a:ext>
            </a:extLst>
          </p:cNvPr>
          <p:cNvSpPr>
            <a:spLocks noGrp="1"/>
          </p:cNvSpPr>
          <p:nvPr>
            <p:ph type="title"/>
          </p:nvPr>
        </p:nvSpPr>
        <p:spPr>
          <a:xfrm>
            <a:off x="761967" y="362217"/>
            <a:ext cx="10152379" cy="430887"/>
          </a:xfrm>
        </p:spPr>
        <p:txBody>
          <a:bodyPr/>
          <a:lstStyle/>
          <a:p>
            <a:r>
              <a:rPr lang="en-IN" sz="2800" dirty="0">
                <a:solidFill>
                  <a:srgbClr val="FF5900"/>
                </a:solidFill>
              </a:rPr>
              <a:t>Components of Electric Vehicle </a:t>
            </a:r>
          </a:p>
        </p:txBody>
      </p:sp>
    </p:spTree>
    <p:extLst>
      <p:ext uri="{BB962C8B-B14F-4D97-AF65-F5344CB8AC3E}">
        <p14:creationId xmlns:p14="http://schemas.microsoft.com/office/powerpoint/2010/main" val="3438093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8953A-C307-2BA6-BA7B-9F8C6A64A5F8}"/>
              </a:ext>
            </a:extLst>
          </p:cNvPr>
          <p:cNvSpPr>
            <a:spLocks noGrp="1"/>
          </p:cNvSpPr>
          <p:nvPr>
            <p:ph type="title"/>
          </p:nvPr>
        </p:nvSpPr>
        <p:spPr>
          <a:xfrm>
            <a:off x="761967" y="362217"/>
            <a:ext cx="10152379" cy="430887"/>
          </a:xfrm>
        </p:spPr>
        <p:txBody>
          <a:bodyPr/>
          <a:lstStyle/>
          <a:p>
            <a:r>
              <a:rPr lang="en-IN" sz="2800" dirty="0">
                <a:solidFill>
                  <a:srgbClr val="FF5900"/>
                </a:solidFill>
              </a:rPr>
              <a:t>EV Charging Methods </a:t>
            </a:r>
          </a:p>
        </p:txBody>
      </p:sp>
      <p:sp>
        <p:nvSpPr>
          <p:cNvPr id="4" name="TextBox 3">
            <a:extLst>
              <a:ext uri="{FF2B5EF4-FFF2-40B4-BE49-F238E27FC236}">
                <a16:creationId xmlns:a16="http://schemas.microsoft.com/office/drawing/2014/main" id="{9700F531-2EC7-4144-275E-5690205D3DD0}"/>
              </a:ext>
            </a:extLst>
          </p:cNvPr>
          <p:cNvSpPr txBox="1"/>
          <p:nvPr/>
        </p:nvSpPr>
        <p:spPr>
          <a:xfrm>
            <a:off x="761967" y="1198169"/>
            <a:ext cx="6097656" cy="1195199"/>
          </a:xfrm>
          <a:prstGeom prst="rect">
            <a:avLst/>
          </a:prstGeom>
          <a:noFill/>
        </p:spPr>
        <p:txBody>
          <a:bodyPr wrap="square">
            <a:spAutoFit/>
          </a:bodyPr>
          <a:lstStyle/>
          <a:p>
            <a:pPr>
              <a:lnSpc>
                <a:spcPct val="150000"/>
              </a:lnSpc>
            </a:pPr>
            <a:r>
              <a:rPr lang="en-IN" sz="1600" dirty="0"/>
              <a:t>1. Conductive Charging </a:t>
            </a:r>
          </a:p>
          <a:p>
            <a:pPr>
              <a:lnSpc>
                <a:spcPct val="150000"/>
              </a:lnSpc>
            </a:pPr>
            <a:r>
              <a:rPr lang="en-IN" sz="1600" dirty="0"/>
              <a:t>2. Inductive Charging </a:t>
            </a:r>
          </a:p>
          <a:p>
            <a:pPr>
              <a:lnSpc>
                <a:spcPct val="150000"/>
              </a:lnSpc>
            </a:pPr>
            <a:r>
              <a:rPr lang="en-IN" sz="1600" dirty="0"/>
              <a:t>3. Battery Swapping </a:t>
            </a:r>
          </a:p>
        </p:txBody>
      </p:sp>
    </p:spTree>
    <p:extLst>
      <p:ext uri="{BB962C8B-B14F-4D97-AF65-F5344CB8AC3E}">
        <p14:creationId xmlns:p14="http://schemas.microsoft.com/office/powerpoint/2010/main" val="2572318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F2EA96-8332-65A7-30FE-5FE138176BB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8000"/>
                    </a14:imgEffect>
                    <a14:imgEffect>
                      <a14:brightnessContrast bright="31000"/>
                    </a14:imgEffect>
                  </a14:imgLayer>
                </a14:imgProps>
              </a:ext>
            </a:extLst>
          </a:blip>
          <a:stretch>
            <a:fillRect/>
          </a:stretch>
        </p:blipFill>
        <p:spPr>
          <a:xfrm>
            <a:off x="1227406" y="401641"/>
            <a:ext cx="9419136" cy="5319221"/>
          </a:xfrm>
          <a:prstGeom prst="rect">
            <a:avLst/>
          </a:prstGeom>
        </p:spPr>
      </p:pic>
    </p:spTree>
    <p:extLst>
      <p:ext uri="{BB962C8B-B14F-4D97-AF65-F5344CB8AC3E}">
        <p14:creationId xmlns:p14="http://schemas.microsoft.com/office/powerpoint/2010/main" val="2659954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A93C5-27AD-ED70-8327-8D68339C4C7A}"/>
              </a:ext>
            </a:extLst>
          </p:cNvPr>
          <p:cNvSpPr>
            <a:spLocks noGrp="1"/>
          </p:cNvSpPr>
          <p:nvPr>
            <p:ph type="title"/>
          </p:nvPr>
        </p:nvSpPr>
        <p:spPr/>
        <p:txBody>
          <a:bodyPr/>
          <a:lstStyle/>
          <a:p>
            <a:r>
              <a:rPr lang="en-US" sz="3600" dirty="0">
                <a:solidFill>
                  <a:srgbClr val="FF5900"/>
                </a:solidFill>
              </a:rPr>
              <a:t>Types of EV Charging: Battery Swap </a:t>
            </a:r>
            <a:endParaRPr lang="en-IN" sz="3600" dirty="0">
              <a:solidFill>
                <a:srgbClr val="FF5900"/>
              </a:solidFill>
            </a:endParaRPr>
          </a:p>
        </p:txBody>
      </p:sp>
      <p:sp>
        <p:nvSpPr>
          <p:cNvPr id="4" name="TextBox 3">
            <a:extLst>
              <a:ext uri="{FF2B5EF4-FFF2-40B4-BE49-F238E27FC236}">
                <a16:creationId xmlns:a16="http://schemas.microsoft.com/office/drawing/2014/main" id="{E90169D2-B6AA-78D3-55BC-918853D040C1}"/>
              </a:ext>
            </a:extLst>
          </p:cNvPr>
          <p:cNvSpPr txBox="1"/>
          <p:nvPr/>
        </p:nvSpPr>
        <p:spPr>
          <a:xfrm>
            <a:off x="761967" y="1116129"/>
            <a:ext cx="6097656" cy="4847994"/>
          </a:xfrm>
          <a:prstGeom prst="rect">
            <a:avLst/>
          </a:prstGeom>
          <a:noFill/>
        </p:spPr>
        <p:txBody>
          <a:bodyPr wrap="square">
            <a:spAutoFit/>
          </a:bodyPr>
          <a:lstStyle/>
          <a:p>
            <a:pPr>
              <a:lnSpc>
                <a:spcPct val="150000"/>
              </a:lnSpc>
            </a:pPr>
            <a:r>
              <a:rPr lang="en-IN" sz="1600" dirty="0"/>
              <a:t>Aside from quick charging via direct current (DC), battery replacement is the only other option to overcome the range </a:t>
            </a:r>
          </a:p>
          <a:p>
            <a:pPr>
              <a:lnSpc>
                <a:spcPct val="150000"/>
              </a:lnSpc>
            </a:pPr>
            <a:r>
              <a:rPr lang="en-IN" sz="1600" dirty="0"/>
              <a:t>limits of electric vehicles at the moment. </a:t>
            </a:r>
          </a:p>
          <a:p>
            <a:pPr>
              <a:lnSpc>
                <a:spcPct val="150000"/>
              </a:lnSpc>
            </a:pPr>
            <a:r>
              <a:rPr lang="en-IN" sz="1600" dirty="0"/>
              <a:t>This is how it works:</a:t>
            </a:r>
          </a:p>
          <a:p>
            <a:pPr>
              <a:lnSpc>
                <a:spcPct val="150000"/>
              </a:lnSpc>
            </a:pPr>
            <a:r>
              <a:rPr lang="en-IN" sz="1600" dirty="0"/>
              <a:t> </a:t>
            </a:r>
          </a:p>
          <a:p>
            <a:pPr marL="285750" indent="-285750">
              <a:lnSpc>
                <a:spcPct val="150000"/>
              </a:lnSpc>
              <a:buFont typeface="Arial" panose="020B0604020202020204" pitchFamily="34" charset="0"/>
              <a:buChar char="•"/>
            </a:pPr>
            <a:r>
              <a:rPr lang="en-IN" sz="1600" dirty="0"/>
              <a:t>If an electric vehicle is running out of energy, the driver can drive into a battery replacement station.</a:t>
            </a:r>
          </a:p>
          <a:p>
            <a:pPr>
              <a:lnSpc>
                <a:spcPct val="150000"/>
              </a:lnSpc>
            </a:pPr>
            <a:r>
              <a:rPr lang="en-IN" sz="1600" dirty="0"/>
              <a:t> </a:t>
            </a:r>
          </a:p>
          <a:p>
            <a:pPr marL="285750" indent="-285750">
              <a:lnSpc>
                <a:spcPct val="150000"/>
              </a:lnSpc>
              <a:buFont typeface="Arial" panose="020B0604020202020204" pitchFamily="34" charset="0"/>
              <a:buChar char="•"/>
            </a:pPr>
            <a:r>
              <a:rPr lang="en-IN" sz="1600" dirty="0"/>
              <a:t>In the station the empty battery is replaced by a full battery automatically.</a:t>
            </a:r>
          </a:p>
          <a:p>
            <a:pPr>
              <a:lnSpc>
                <a:spcPct val="150000"/>
              </a:lnSpc>
            </a:pPr>
            <a:r>
              <a:rPr lang="en-IN" sz="1600" dirty="0"/>
              <a:t> </a:t>
            </a:r>
          </a:p>
          <a:p>
            <a:pPr marL="285750" indent="-285750">
              <a:lnSpc>
                <a:spcPct val="150000"/>
              </a:lnSpc>
              <a:buFont typeface="Arial" panose="020B0604020202020204" pitchFamily="34" charset="0"/>
              <a:buChar char="•"/>
            </a:pPr>
            <a:r>
              <a:rPr lang="en-IN" sz="1600" dirty="0"/>
              <a:t>Some EVs are specifically designed with a battery interface that is compatible with this charging. </a:t>
            </a:r>
          </a:p>
        </p:txBody>
      </p:sp>
      <p:pic>
        <p:nvPicPr>
          <p:cNvPr id="7" name="Picture 6">
            <a:extLst>
              <a:ext uri="{FF2B5EF4-FFF2-40B4-BE49-F238E27FC236}">
                <a16:creationId xmlns:a16="http://schemas.microsoft.com/office/drawing/2014/main" id="{8D89D2C1-61D0-32EA-B2D5-88D7A3968F4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0"/>
                    </a14:imgEffect>
                    <a14:imgEffect>
                      <a14:brightnessContrast bright="10000"/>
                    </a14:imgEffect>
                  </a14:imgLayer>
                </a14:imgProps>
              </a:ext>
            </a:extLst>
          </a:blip>
          <a:stretch>
            <a:fillRect/>
          </a:stretch>
        </p:blipFill>
        <p:spPr>
          <a:xfrm>
            <a:off x="6962017" y="1116129"/>
            <a:ext cx="4092295" cy="4625741"/>
          </a:xfrm>
          <a:prstGeom prst="rect">
            <a:avLst/>
          </a:prstGeom>
        </p:spPr>
      </p:pic>
    </p:spTree>
    <p:extLst>
      <p:ext uri="{BB962C8B-B14F-4D97-AF65-F5344CB8AC3E}">
        <p14:creationId xmlns:p14="http://schemas.microsoft.com/office/powerpoint/2010/main" val="1558548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4A040-0F00-C2AD-7EEC-2F631C171580}"/>
              </a:ext>
            </a:extLst>
          </p:cNvPr>
          <p:cNvSpPr>
            <a:spLocks noGrp="1"/>
          </p:cNvSpPr>
          <p:nvPr>
            <p:ph type="title"/>
          </p:nvPr>
        </p:nvSpPr>
        <p:spPr>
          <a:xfrm>
            <a:off x="761967" y="362217"/>
            <a:ext cx="10152379" cy="430887"/>
          </a:xfrm>
        </p:spPr>
        <p:txBody>
          <a:bodyPr/>
          <a:lstStyle/>
          <a:p>
            <a:r>
              <a:rPr lang="en-US" sz="2800" dirty="0">
                <a:solidFill>
                  <a:srgbClr val="FF5900"/>
                </a:solidFill>
              </a:rPr>
              <a:t>Advantages and challenges battery swapping</a:t>
            </a:r>
            <a:endParaRPr lang="en-IN" sz="2800" dirty="0">
              <a:solidFill>
                <a:srgbClr val="FF5900"/>
              </a:solidFill>
            </a:endParaRPr>
          </a:p>
        </p:txBody>
      </p:sp>
      <p:graphicFrame>
        <p:nvGraphicFramePr>
          <p:cNvPr id="3" name="Table 2">
            <a:extLst>
              <a:ext uri="{FF2B5EF4-FFF2-40B4-BE49-F238E27FC236}">
                <a16:creationId xmlns:a16="http://schemas.microsoft.com/office/drawing/2014/main" id="{FE9F31F8-B026-7B3D-F662-AEA292664E22}"/>
              </a:ext>
            </a:extLst>
          </p:cNvPr>
          <p:cNvGraphicFramePr>
            <a:graphicFrameLocks noGrp="1"/>
          </p:cNvGraphicFramePr>
          <p:nvPr>
            <p:extLst>
              <p:ext uri="{D42A27DB-BD31-4B8C-83A1-F6EECF244321}">
                <p14:modId xmlns:p14="http://schemas.microsoft.com/office/powerpoint/2010/main" val="2637550493"/>
              </p:ext>
            </p:extLst>
          </p:nvPr>
        </p:nvGraphicFramePr>
        <p:xfrm>
          <a:off x="640519" y="929123"/>
          <a:ext cx="10362098" cy="4825632"/>
        </p:xfrm>
        <a:graphic>
          <a:graphicData uri="http://schemas.openxmlformats.org/drawingml/2006/table">
            <a:tbl>
              <a:tblPr firstRow="1" bandRow="1">
                <a:tableStyleId>{93296810-A885-4BE3-A3E7-6D5BEEA58F35}</a:tableStyleId>
              </a:tblPr>
              <a:tblGrid>
                <a:gridCol w="5181049">
                  <a:extLst>
                    <a:ext uri="{9D8B030D-6E8A-4147-A177-3AD203B41FA5}">
                      <a16:colId xmlns:a16="http://schemas.microsoft.com/office/drawing/2014/main" val="82655382"/>
                    </a:ext>
                  </a:extLst>
                </a:gridCol>
                <a:gridCol w="5181049">
                  <a:extLst>
                    <a:ext uri="{9D8B030D-6E8A-4147-A177-3AD203B41FA5}">
                      <a16:colId xmlns:a16="http://schemas.microsoft.com/office/drawing/2014/main" val="2085877249"/>
                    </a:ext>
                  </a:extLst>
                </a:gridCol>
              </a:tblGrid>
              <a:tr h="344688">
                <a:tc>
                  <a:txBody>
                    <a:bodyPr/>
                    <a:lstStyle/>
                    <a:p>
                      <a:r>
                        <a:rPr lang="en-IN" sz="1600" dirty="0">
                          <a:latin typeface="Arial" panose="020B0604020202020204" pitchFamily="34" charset="0"/>
                          <a:cs typeface="Arial" panose="020B0604020202020204" pitchFamily="34" charset="0"/>
                        </a:rPr>
                        <a:t>Advantages</a:t>
                      </a:r>
                    </a:p>
                  </a:txBody>
                  <a:tcPr/>
                </a:tc>
                <a:tc>
                  <a:txBody>
                    <a:bodyPr/>
                    <a:lstStyle/>
                    <a:p>
                      <a:r>
                        <a:rPr lang="en-IN" sz="1600" dirty="0">
                          <a:latin typeface="Arial" panose="020B0604020202020204" pitchFamily="34" charset="0"/>
                          <a:cs typeface="Arial" panose="020B0604020202020204" pitchFamily="34" charset="0"/>
                        </a:rPr>
                        <a:t>Barriers</a:t>
                      </a:r>
                    </a:p>
                  </a:txBody>
                  <a:tcPr/>
                </a:tc>
                <a:extLst>
                  <a:ext uri="{0D108BD9-81ED-4DB2-BD59-A6C34878D82A}">
                    <a16:rowId xmlns:a16="http://schemas.microsoft.com/office/drawing/2014/main" val="1839133050"/>
                  </a:ext>
                </a:extLst>
              </a:tr>
              <a:tr h="344688">
                <a:tc>
                  <a:txBody>
                    <a:bodyPr/>
                    <a:lstStyle/>
                    <a:p>
                      <a:r>
                        <a:rPr lang="en-US" sz="1600" dirty="0">
                          <a:latin typeface="Arial" panose="020B0604020202020204" pitchFamily="34" charset="0"/>
                          <a:cs typeface="Arial" panose="020B0604020202020204" pitchFamily="34" charset="0"/>
                        </a:rPr>
                        <a:t>EV. recharging is completed in minutes</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Lack of standardization among Ev batteries</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0131995"/>
                  </a:ext>
                </a:extLst>
              </a:tr>
              <a:tr h="861720">
                <a:tc>
                  <a:txBody>
                    <a:bodyPr/>
                    <a:lstStyle/>
                    <a:p>
                      <a:r>
                        <a:rPr lang="en-US" sz="1600" dirty="0">
                          <a:latin typeface="Arial" panose="020B0604020202020204" pitchFamily="34" charset="0"/>
                          <a:cs typeface="Arial" panose="020B0604020202020204" pitchFamily="34" charset="0"/>
                        </a:rPr>
                        <a:t>Batteries can be charged away from </a:t>
                      </a:r>
                    </a:p>
                    <a:p>
                      <a:r>
                        <a:rPr lang="en-US" sz="1600" dirty="0">
                          <a:latin typeface="Arial" panose="020B0604020202020204" pitchFamily="34" charset="0"/>
                          <a:cs typeface="Arial" panose="020B0604020202020204" pitchFamily="34" charset="0"/>
                        </a:rPr>
                        <a:t>swapping point. allowing more freedom </a:t>
                      </a:r>
                    </a:p>
                    <a:p>
                      <a:r>
                        <a:rPr lang="en-US" sz="1600" dirty="0">
                          <a:latin typeface="Arial" panose="020B0604020202020204" pitchFamily="34" charset="0"/>
                          <a:cs typeface="Arial" panose="020B0604020202020204" pitchFamily="34" charset="0"/>
                        </a:rPr>
                        <a:t>in setting up swap facilities</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Unsuitable battery pack design to </a:t>
                      </a:r>
                    </a:p>
                    <a:p>
                      <a:r>
                        <a:rPr lang="en-US" sz="1600" dirty="0">
                          <a:latin typeface="Arial" panose="020B0604020202020204" pitchFamily="34" charset="0"/>
                          <a:cs typeface="Arial" panose="020B0604020202020204" pitchFamily="34" charset="0"/>
                        </a:rPr>
                        <a:t>enable ease of swapping </a:t>
                      </a:r>
                    </a:p>
                    <a:p>
                      <a:r>
                        <a:rPr lang="en-US" sz="1600" dirty="0">
                          <a:latin typeface="Arial" panose="020B0604020202020204" pitchFamily="34" charset="0"/>
                          <a:cs typeface="Arial" panose="020B0604020202020204" pitchFamily="34" charset="0"/>
                        </a:rPr>
                        <a:t>(weight. dimensions and ergonomics)</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77124953"/>
                  </a:ext>
                </a:extLst>
              </a:tr>
              <a:tr h="861720">
                <a:tc>
                  <a:txBody>
                    <a:bodyPr/>
                    <a:lstStyle/>
                    <a:p>
                      <a:r>
                        <a:rPr lang="en-US" sz="1600" dirty="0">
                          <a:latin typeface="Arial" panose="020B0604020202020204" pitchFamily="34" charset="0"/>
                          <a:cs typeface="Arial" panose="020B0604020202020204" pitchFamily="34" charset="0"/>
                        </a:rPr>
                        <a:t>Reduction in upfront cost </a:t>
                      </a:r>
                    </a:p>
                    <a:p>
                      <a:r>
                        <a:rPr lang="en-US" sz="1600" dirty="0">
                          <a:latin typeface="Arial" panose="020B0604020202020204" pitchFamily="34" charset="0"/>
                          <a:cs typeface="Arial" panose="020B0604020202020204" pitchFamily="34" charset="0"/>
                        </a:rPr>
                        <a:t>Of EV. as battery ownership </a:t>
                      </a:r>
                    </a:p>
                    <a:p>
                      <a:r>
                        <a:rPr lang="en-US" sz="1600" dirty="0">
                          <a:latin typeface="Arial" panose="020B0604020202020204" pitchFamily="34" charset="0"/>
                          <a:cs typeface="Arial" panose="020B0604020202020204" pitchFamily="34" charset="0"/>
                        </a:rPr>
                        <a:t>is replaced by battery leasing</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Greater number of batteries needed </a:t>
                      </a:r>
                    </a:p>
                    <a:p>
                      <a:r>
                        <a:rPr lang="en-US" sz="1600" dirty="0">
                          <a:latin typeface="Arial" panose="020B0604020202020204" pitchFamily="34" charset="0"/>
                          <a:cs typeface="Arial" panose="020B0604020202020204" pitchFamily="34" charset="0"/>
                        </a:rPr>
                        <a:t>to power number Of EVs</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86678328"/>
                  </a:ext>
                </a:extLst>
              </a:tr>
              <a:tr h="861720">
                <a:tc>
                  <a:txBody>
                    <a:bodyPr/>
                    <a:lstStyle/>
                    <a:p>
                      <a:r>
                        <a:rPr lang="en-US" sz="1600" dirty="0">
                          <a:latin typeface="Arial" panose="020B0604020202020204" pitchFamily="34" charset="0"/>
                          <a:cs typeface="Arial" panose="020B0604020202020204" pitchFamily="34" charset="0"/>
                        </a:rPr>
                        <a:t>Increased predictability of battery life </a:t>
                      </a:r>
                    </a:p>
                    <a:p>
                      <a:r>
                        <a:rPr lang="en-US" sz="1600" dirty="0">
                          <a:latin typeface="Arial" panose="020B0604020202020204" pitchFamily="34" charset="0"/>
                          <a:cs typeface="Arial" panose="020B0604020202020204" pitchFamily="34" charset="0"/>
                        </a:rPr>
                        <a:t>due to controlled charging conditions</a:t>
                      </a:r>
                      <a:endParaRPr lang="en-IN"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Shorter commercial life of battery packs </a:t>
                      </a:r>
                    </a:p>
                    <a:p>
                      <a:r>
                        <a:rPr lang="en-US" sz="1600" dirty="0">
                          <a:latin typeface="Arial" panose="020B0604020202020204" pitchFamily="34" charset="0"/>
                          <a:cs typeface="Arial" panose="020B0604020202020204" pitchFamily="34" charset="0"/>
                        </a:rPr>
                        <a:t>due to customer preference for </a:t>
                      </a:r>
                    </a:p>
                    <a:p>
                      <a:r>
                        <a:rPr lang="en-US" sz="1600" dirty="0">
                          <a:latin typeface="Arial" panose="020B0604020202020204" pitchFamily="34" charset="0"/>
                          <a:cs typeface="Arial" panose="020B0604020202020204" pitchFamily="34" charset="0"/>
                        </a:rPr>
                        <a:t>new batteries With higher range</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07486291"/>
                  </a:ext>
                </a:extLst>
              </a:tr>
              <a:tr h="344688">
                <a:tc>
                  <a:txBody>
                    <a:bodyPr/>
                    <a:lstStyle/>
                    <a:p>
                      <a:endParaRPr lang="en-IN" sz="160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Slow adoption of charging method by OEMs</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47304304"/>
                  </a:ext>
                </a:extLst>
              </a:tr>
              <a:tr h="603204">
                <a:tc>
                  <a:txBody>
                    <a:bodyPr/>
                    <a:lstStyle/>
                    <a:p>
                      <a:endParaRPr lang="en-IN" sz="160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Higher costs of battery leasing </a:t>
                      </a:r>
                    </a:p>
                    <a:p>
                      <a:r>
                        <a:rPr lang="en-US" sz="1600" dirty="0">
                          <a:latin typeface="Arial" panose="020B0604020202020204" pitchFamily="34" charset="0"/>
                          <a:cs typeface="Arial" panose="020B0604020202020204" pitchFamily="34" charset="0"/>
                        </a:rPr>
                        <a:t>over the life Of the EV</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77002460"/>
                  </a:ext>
                </a:extLst>
              </a:tr>
              <a:tr h="603204">
                <a:tc>
                  <a:txBody>
                    <a:bodyPr/>
                    <a:lstStyle/>
                    <a:p>
                      <a:endParaRPr lang="en-IN" sz="160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Higher GST on separate battery (18%) </a:t>
                      </a:r>
                    </a:p>
                    <a:p>
                      <a:r>
                        <a:rPr lang="en-US" sz="1600" dirty="0">
                          <a:latin typeface="Arial" panose="020B0604020202020204" pitchFamily="34" charset="0"/>
                          <a:cs typeface="Arial" panose="020B0604020202020204" pitchFamily="34" charset="0"/>
                        </a:rPr>
                        <a:t>vs battery sold With EV (5%)</a:t>
                      </a:r>
                      <a:endParaRPr lang="en-IN"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71871172"/>
                  </a:ext>
                </a:extLst>
              </a:tr>
            </a:tbl>
          </a:graphicData>
        </a:graphic>
      </p:graphicFrame>
    </p:spTree>
    <p:extLst>
      <p:ext uri="{BB962C8B-B14F-4D97-AF65-F5344CB8AC3E}">
        <p14:creationId xmlns:p14="http://schemas.microsoft.com/office/powerpoint/2010/main" val="1452891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C7B1C4-BD7E-C37C-01DB-5F83659FF6F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Lst>
          </a:blip>
          <a:stretch>
            <a:fillRect/>
          </a:stretch>
        </p:blipFill>
        <p:spPr>
          <a:xfrm>
            <a:off x="2258997" y="714412"/>
            <a:ext cx="7674005" cy="4892464"/>
          </a:xfrm>
          <a:prstGeom prst="rect">
            <a:avLst/>
          </a:prstGeom>
        </p:spPr>
      </p:pic>
    </p:spTree>
    <p:extLst>
      <p:ext uri="{BB962C8B-B14F-4D97-AF65-F5344CB8AC3E}">
        <p14:creationId xmlns:p14="http://schemas.microsoft.com/office/powerpoint/2010/main" val="268653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0A228A-4254-6F62-7437-A13B83C63E3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897439" y="699816"/>
            <a:ext cx="4397121" cy="5319221"/>
          </a:xfrm>
          <a:prstGeom prst="rect">
            <a:avLst/>
          </a:prstGeom>
        </p:spPr>
      </p:pic>
    </p:spTree>
    <p:extLst>
      <p:ext uri="{BB962C8B-B14F-4D97-AF65-F5344CB8AC3E}">
        <p14:creationId xmlns:p14="http://schemas.microsoft.com/office/powerpoint/2010/main" val="1305864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2B0B1-274D-F6E9-AFF0-D48D8A4039F4}"/>
              </a:ext>
            </a:extLst>
          </p:cNvPr>
          <p:cNvSpPr>
            <a:spLocks noGrp="1"/>
          </p:cNvSpPr>
          <p:nvPr>
            <p:ph type="title"/>
          </p:nvPr>
        </p:nvSpPr>
        <p:spPr>
          <a:xfrm>
            <a:off x="761967" y="362217"/>
            <a:ext cx="10152379" cy="430887"/>
          </a:xfrm>
        </p:spPr>
        <p:txBody>
          <a:bodyPr/>
          <a:lstStyle/>
          <a:p>
            <a:r>
              <a:rPr lang="en-US" sz="2800" dirty="0">
                <a:solidFill>
                  <a:srgbClr val="FF5900"/>
                </a:solidFill>
              </a:rPr>
              <a:t>EV Charging Standards for interoperability</a:t>
            </a:r>
            <a:endParaRPr lang="en-IN" sz="2800" dirty="0">
              <a:solidFill>
                <a:srgbClr val="FF5900"/>
              </a:solidFill>
            </a:endParaRPr>
          </a:p>
        </p:txBody>
      </p:sp>
      <p:sp>
        <p:nvSpPr>
          <p:cNvPr id="4" name="TextBox 3">
            <a:extLst>
              <a:ext uri="{FF2B5EF4-FFF2-40B4-BE49-F238E27FC236}">
                <a16:creationId xmlns:a16="http://schemas.microsoft.com/office/drawing/2014/main" id="{22382792-548F-9D04-E345-D8CAB18B5925}"/>
              </a:ext>
            </a:extLst>
          </p:cNvPr>
          <p:cNvSpPr txBox="1"/>
          <p:nvPr/>
        </p:nvSpPr>
        <p:spPr>
          <a:xfrm>
            <a:off x="761967" y="1152365"/>
            <a:ext cx="6097656" cy="345735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600" dirty="0"/>
              <a:t>Indian Standards for AC Charging </a:t>
            </a:r>
          </a:p>
          <a:p>
            <a:pPr marL="285750" indent="-285750">
              <a:lnSpc>
                <a:spcPct val="150000"/>
              </a:lnSpc>
              <a:buFont typeface="Arial" panose="020B0604020202020204" pitchFamily="34" charset="0"/>
              <a:buChar char="•"/>
            </a:pPr>
            <a:r>
              <a:rPr lang="en-IN" sz="1600" dirty="0"/>
              <a:t>IS-17017 </a:t>
            </a:r>
          </a:p>
          <a:p>
            <a:pPr marL="285750" indent="-285750">
              <a:lnSpc>
                <a:spcPct val="150000"/>
              </a:lnSpc>
              <a:buFont typeface="Arial" panose="020B0604020202020204" pitchFamily="34" charset="0"/>
              <a:buChar char="•"/>
            </a:pPr>
            <a:r>
              <a:rPr lang="en-IN" sz="1600" dirty="0"/>
              <a:t>IS-17017-Part 1 </a:t>
            </a:r>
          </a:p>
          <a:p>
            <a:pPr marL="285750" indent="-285750">
              <a:lnSpc>
                <a:spcPct val="150000"/>
              </a:lnSpc>
              <a:buFont typeface="Arial" panose="020B0604020202020204" pitchFamily="34" charset="0"/>
              <a:buChar char="•"/>
            </a:pPr>
            <a:r>
              <a:rPr lang="en-IN" sz="1600" dirty="0"/>
              <a:t>IS-17017-Part 2 </a:t>
            </a:r>
          </a:p>
          <a:p>
            <a:pPr marL="285750" indent="-285750">
              <a:lnSpc>
                <a:spcPct val="150000"/>
              </a:lnSpc>
              <a:buFont typeface="Arial" panose="020B0604020202020204" pitchFamily="34" charset="0"/>
              <a:buChar char="•"/>
            </a:pPr>
            <a:r>
              <a:rPr lang="en-IN" sz="1600" dirty="0"/>
              <a:t>Indian Standards for DC charging </a:t>
            </a:r>
          </a:p>
          <a:p>
            <a:pPr marL="285750" indent="-285750">
              <a:lnSpc>
                <a:spcPct val="150000"/>
              </a:lnSpc>
              <a:buFont typeface="Arial" panose="020B0604020202020204" pitchFamily="34" charset="0"/>
              <a:buChar char="•"/>
            </a:pPr>
            <a:r>
              <a:rPr lang="en-IN" sz="1600" dirty="0"/>
              <a:t>• IS-17017-Part-23 </a:t>
            </a:r>
          </a:p>
          <a:p>
            <a:pPr marL="285750" indent="-285750">
              <a:lnSpc>
                <a:spcPct val="150000"/>
              </a:lnSpc>
              <a:buFont typeface="Arial" panose="020B0604020202020204" pitchFamily="34" charset="0"/>
              <a:buChar char="•"/>
            </a:pPr>
            <a:r>
              <a:rPr lang="en-IN" sz="1600" dirty="0"/>
              <a:t>• IS-17017-Part-24 </a:t>
            </a:r>
          </a:p>
          <a:p>
            <a:pPr marL="285750" indent="-285750">
              <a:lnSpc>
                <a:spcPct val="150000"/>
              </a:lnSpc>
              <a:buFont typeface="Arial" panose="020B0604020202020204" pitchFamily="34" charset="0"/>
              <a:buChar char="•"/>
            </a:pPr>
            <a:r>
              <a:rPr lang="en-IN" sz="1600" dirty="0"/>
              <a:t>• IS-17017-Part25 </a:t>
            </a:r>
          </a:p>
          <a:p>
            <a:pPr marL="285750" indent="-285750">
              <a:lnSpc>
                <a:spcPct val="150000"/>
              </a:lnSpc>
              <a:buFont typeface="Arial" panose="020B0604020202020204" pitchFamily="34" charset="0"/>
              <a:buChar char="•"/>
            </a:pPr>
            <a:r>
              <a:rPr lang="en-IN" sz="1600" dirty="0"/>
              <a:t>INDIAN STANDARDS FOR BATTERY SWAPPING </a:t>
            </a:r>
          </a:p>
        </p:txBody>
      </p:sp>
    </p:spTree>
    <p:extLst>
      <p:ext uri="{BB962C8B-B14F-4D97-AF65-F5344CB8AC3E}">
        <p14:creationId xmlns:p14="http://schemas.microsoft.com/office/powerpoint/2010/main" val="14335260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4040-C30C-5E6A-D5BC-FBDA09D65F07}"/>
              </a:ext>
            </a:extLst>
          </p:cNvPr>
          <p:cNvSpPr>
            <a:spLocks noGrp="1"/>
          </p:cNvSpPr>
          <p:nvPr>
            <p:ph type="title"/>
          </p:nvPr>
        </p:nvSpPr>
        <p:spPr>
          <a:xfrm>
            <a:off x="761967" y="362217"/>
            <a:ext cx="10152379" cy="430887"/>
          </a:xfrm>
        </p:spPr>
        <p:txBody>
          <a:bodyPr/>
          <a:lstStyle/>
          <a:p>
            <a:r>
              <a:rPr lang="en-US" sz="2800" dirty="0">
                <a:solidFill>
                  <a:srgbClr val="FF5900"/>
                </a:solidFill>
              </a:rPr>
              <a:t>EV Charging Infrastructure</a:t>
            </a:r>
            <a:endParaRPr lang="en-IN" sz="2800" dirty="0">
              <a:solidFill>
                <a:srgbClr val="FF5900"/>
              </a:solidFill>
            </a:endParaRPr>
          </a:p>
        </p:txBody>
      </p:sp>
      <p:sp>
        <p:nvSpPr>
          <p:cNvPr id="3" name="Text Placeholder 2">
            <a:extLst>
              <a:ext uri="{FF2B5EF4-FFF2-40B4-BE49-F238E27FC236}">
                <a16:creationId xmlns:a16="http://schemas.microsoft.com/office/drawing/2014/main" id="{4F7800BB-831F-C586-06FC-FDC571C94EBF}"/>
              </a:ext>
            </a:extLst>
          </p:cNvPr>
          <p:cNvSpPr>
            <a:spLocks noGrp="1"/>
          </p:cNvSpPr>
          <p:nvPr>
            <p:ph type="body" idx="1"/>
          </p:nvPr>
        </p:nvSpPr>
        <p:spPr>
          <a:xfrm>
            <a:off x="761967" y="1434783"/>
            <a:ext cx="6218767" cy="1062342"/>
          </a:xfrm>
        </p:spPr>
        <p:txBody>
          <a:bodyPr/>
          <a:lstStyle/>
          <a:p>
            <a:pPr marL="342900" indent="-342900">
              <a:lnSpc>
                <a:spcPct val="150000"/>
              </a:lnSpc>
              <a:buFont typeface="Arial" panose="020B0604020202020204" pitchFamily="34" charset="0"/>
              <a:buChar char="•"/>
            </a:pPr>
            <a:r>
              <a:rPr lang="en-US" sz="1600" dirty="0"/>
              <a:t>Private</a:t>
            </a:r>
          </a:p>
          <a:p>
            <a:pPr marL="342900" indent="-342900">
              <a:lnSpc>
                <a:spcPct val="150000"/>
              </a:lnSpc>
              <a:buFont typeface="Arial" panose="020B0604020202020204" pitchFamily="34" charset="0"/>
              <a:buChar char="•"/>
            </a:pPr>
            <a:r>
              <a:rPr lang="en-US" sz="1600" dirty="0"/>
              <a:t>Semi Public</a:t>
            </a:r>
          </a:p>
          <a:p>
            <a:pPr marL="342900" indent="-342900">
              <a:lnSpc>
                <a:spcPct val="150000"/>
              </a:lnSpc>
              <a:buFont typeface="Arial" panose="020B0604020202020204" pitchFamily="34" charset="0"/>
              <a:buChar char="•"/>
            </a:pPr>
            <a:r>
              <a:rPr lang="en-US" sz="1600" dirty="0"/>
              <a:t>Public</a:t>
            </a:r>
            <a:endParaRPr lang="en-IN" sz="1600" dirty="0"/>
          </a:p>
        </p:txBody>
      </p:sp>
    </p:spTree>
    <p:extLst>
      <p:ext uri="{BB962C8B-B14F-4D97-AF65-F5344CB8AC3E}">
        <p14:creationId xmlns:p14="http://schemas.microsoft.com/office/powerpoint/2010/main" val="122850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FC57-17D7-E298-FEF7-D91FE4F1399F}"/>
              </a:ext>
            </a:extLst>
          </p:cNvPr>
          <p:cNvSpPr>
            <a:spLocks noGrp="1"/>
          </p:cNvSpPr>
          <p:nvPr>
            <p:ph type="title"/>
          </p:nvPr>
        </p:nvSpPr>
        <p:spPr>
          <a:xfrm>
            <a:off x="761967" y="362217"/>
            <a:ext cx="10152379" cy="430887"/>
          </a:xfrm>
        </p:spPr>
        <p:txBody>
          <a:bodyPr/>
          <a:lstStyle/>
          <a:p>
            <a:r>
              <a:rPr lang="en-US" sz="2800" dirty="0">
                <a:solidFill>
                  <a:srgbClr val="FF5900"/>
                </a:solidFill>
              </a:rPr>
              <a:t>Connectors for Ac Slow Charging and AC fast Charging</a:t>
            </a:r>
            <a:endParaRPr lang="en-IN" sz="2800" dirty="0">
              <a:solidFill>
                <a:srgbClr val="FF5900"/>
              </a:solidFill>
            </a:endParaRPr>
          </a:p>
        </p:txBody>
      </p:sp>
      <p:pic>
        <p:nvPicPr>
          <p:cNvPr id="4" name="Picture 3">
            <a:extLst>
              <a:ext uri="{FF2B5EF4-FFF2-40B4-BE49-F238E27FC236}">
                <a16:creationId xmlns:a16="http://schemas.microsoft.com/office/drawing/2014/main" id="{CDD258C7-7B2A-F2F3-5884-6A0081027950}"/>
              </a:ext>
            </a:extLst>
          </p:cNvPr>
          <p:cNvPicPr>
            <a:picLocks noChangeAspect="1"/>
          </p:cNvPicPr>
          <p:nvPr/>
        </p:nvPicPr>
        <p:blipFill>
          <a:blip r:embed="rId2"/>
          <a:stretch>
            <a:fillRect/>
          </a:stretch>
        </p:blipFill>
        <p:spPr>
          <a:xfrm>
            <a:off x="761967" y="1751507"/>
            <a:ext cx="4381880" cy="2301439"/>
          </a:xfrm>
          <a:prstGeom prst="rect">
            <a:avLst/>
          </a:prstGeom>
        </p:spPr>
      </p:pic>
      <p:pic>
        <p:nvPicPr>
          <p:cNvPr id="7" name="Picture 6">
            <a:extLst>
              <a:ext uri="{FF2B5EF4-FFF2-40B4-BE49-F238E27FC236}">
                <a16:creationId xmlns:a16="http://schemas.microsoft.com/office/drawing/2014/main" id="{3E2C551C-4DEB-BA20-D4FE-196064F7B0A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60000"/>
                    </a14:imgEffect>
                    <a14:imgEffect>
                      <a14:brightnessContrast bright="10000"/>
                    </a14:imgEffect>
                  </a14:imgLayer>
                </a14:imgProps>
              </a:ext>
            </a:extLst>
          </a:blip>
          <a:stretch>
            <a:fillRect/>
          </a:stretch>
        </p:blipFill>
        <p:spPr>
          <a:xfrm>
            <a:off x="4572000" y="4293332"/>
            <a:ext cx="2972058" cy="1653683"/>
          </a:xfrm>
          <a:prstGeom prst="rect">
            <a:avLst/>
          </a:prstGeom>
        </p:spPr>
      </p:pic>
      <p:pic>
        <p:nvPicPr>
          <p:cNvPr id="9" name="Picture 8">
            <a:extLst>
              <a:ext uri="{FF2B5EF4-FFF2-40B4-BE49-F238E27FC236}">
                <a16:creationId xmlns:a16="http://schemas.microsoft.com/office/drawing/2014/main" id="{3543E61F-3548-15AF-C577-CE80CB9EBE22}"/>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60000"/>
                    </a14:imgEffect>
                    <a14:imgEffect>
                      <a14:brightnessContrast bright="15000"/>
                    </a14:imgEffect>
                  </a14:imgLayer>
                </a14:imgProps>
              </a:ext>
            </a:extLst>
          </a:blip>
          <a:stretch>
            <a:fillRect/>
          </a:stretch>
        </p:blipFill>
        <p:spPr>
          <a:xfrm>
            <a:off x="7544058" y="1587998"/>
            <a:ext cx="3741744" cy="2705334"/>
          </a:xfrm>
          <a:prstGeom prst="rect">
            <a:avLst/>
          </a:prstGeom>
        </p:spPr>
      </p:pic>
      <p:sp>
        <p:nvSpPr>
          <p:cNvPr id="11" name="TextBox 10">
            <a:extLst>
              <a:ext uri="{FF2B5EF4-FFF2-40B4-BE49-F238E27FC236}">
                <a16:creationId xmlns:a16="http://schemas.microsoft.com/office/drawing/2014/main" id="{8C73DB6A-9335-71E0-B9BD-A7BACDF8D0D1}"/>
              </a:ext>
            </a:extLst>
          </p:cNvPr>
          <p:cNvSpPr txBox="1"/>
          <p:nvPr/>
        </p:nvSpPr>
        <p:spPr>
          <a:xfrm>
            <a:off x="906198" y="4108666"/>
            <a:ext cx="6097656" cy="369332"/>
          </a:xfrm>
          <a:prstGeom prst="rect">
            <a:avLst/>
          </a:prstGeom>
          <a:noFill/>
        </p:spPr>
        <p:txBody>
          <a:bodyPr wrap="square">
            <a:spAutoFit/>
          </a:bodyPr>
          <a:lstStyle/>
          <a:p>
            <a:r>
              <a:rPr lang="en-IN" dirty="0"/>
              <a:t>IEC 60309 Female Connector </a:t>
            </a:r>
          </a:p>
        </p:txBody>
      </p:sp>
    </p:spTree>
    <p:extLst>
      <p:ext uri="{BB962C8B-B14F-4D97-AF65-F5344CB8AC3E}">
        <p14:creationId xmlns:p14="http://schemas.microsoft.com/office/powerpoint/2010/main" val="2449864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61483F-B680-757A-3339-395C3A4FB0F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0"/>
                    </a14:imgEffect>
                    <a14:imgEffect>
                      <a14:brightnessContrast bright="10000"/>
                    </a14:imgEffect>
                  </a14:imgLayer>
                </a14:imgProps>
              </a:ext>
            </a:extLst>
          </a:blip>
          <a:stretch>
            <a:fillRect/>
          </a:stretch>
        </p:blipFill>
        <p:spPr>
          <a:xfrm>
            <a:off x="962109" y="946940"/>
            <a:ext cx="3787468" cy="2141406"/>
          </a:xfrm>
          <a:prstGeom prst="rect">
            <a:avLst/>
          </a:prstGeom>
        </p:spPr>
      </p:pic>
      <p:pic>
        <p:nvPicPr>
          <p:cNvPr id="7" name="Picture 6">
            <a:extLst>
              <a:ext uri="{FF2B5EF4-FFF2-40B4-BE49-F238E27FC236}">
                <a16:creationId xmlns:a16="http://schemas.microsoft.com/office/drawing/2014/main" id="{3AC621A0-6F48-1416-1D20-D2F6887B2AD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60000"/>
                    </a14:imgEffect>
                    <a14:imgEffect>
                      <a14:brightnessContrast bright="10000"/>
                    </a14:imgEffect>
                  </a14:imgLayer>
                </a14:imgProps>
              </a:ext>
            </a:extLst>
          </a:blip>
          <a:stretch>
            <a:fillRect/>
          </a:stretch>
        </p:blipFill>
        <p:spPr>
          <a:xfrm>
            <a:off x="6899770" y="626827"/>
            <a:ext cx="3208298" cy="2598645"/>
          </a:xfrm>
          <a:prstGeom prst="rect">
            <a:avLst/>
          </a:prstGeom>
        </p:spPr>
      </p:pic>
      <p:pic>
        <p:nvPicPr>
          <p:cNvPr id="9" name="Picture 8">
            <a:extLst>
              <a:ext uri="{FF2B5EF4-FFF2-40B4-BE49-F238E27FC236}">
                <a16:creationId xmlns:a16="http://schemas.microsoft.com/office/drawing/2014/main" id="{5066590A-CFE0-A413-67F2-0AA7E5A72234}"/>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60000"/>
                    </a14:imgEffect>
                    <a14:imgEffect>
                      <a14:brightnessContrast bright="10000"/>
                    </a14:imgEffect>
                  </a14:imgLayer>
                </a14:imgProps>
              </a:ext>
            </a:extLst>
          </a:blip>
          <a:stretch>
            <a:fillRect/>
          </a:stretch>
        </p:blipFill>
        <p:spPr>
          <a:xfrm>
            <a:off x="4123912" y="3950348"/>
            <a:ext cx="2933954" cy="2095682"/>
          </a:xfrm>
          <a:prstGeom prst="rect">
            <a:avLst/>
          </a:prstGeom>
        </p:spPr>
      </p:pic>
      <p:sp>
        <p:nvSpPr>
          <p:cNvPr id="11" name="TextBox 10">
            <a:extLst>
              <a:ext uri="{FF2B5EF4-FFF2-40B4-BE49-F238E27FC236}">
                <a16:creationId xmlns:a16="http://schemas.microsoft.com/office/drawing/2014/main" id="{FD30B4D3-ED5A-C42D-5B46-9BF9AFFE5CE8}"/>
              </a:ext>
            </a:extLst>
          </p:cNvPr>
          <p:cNvSpPr txBox="1"/>
          <p:nvPr/>
        </p:nvSpPr>
        <p:spPr>
          <a:xfrm>
            <a:off x="1075084" y="3225949"/>
            <a:ext cx="6097656" cy="369332"/>
          </a:xfrm>
          <a:prstGeom prst="rect">
            <a:avLst/>
          </a:prstGeom>
          <a:noFill/>
        </p:spPr>
        <p:txBody>
          <a:bodyPr wrap="square">
            <a:spAutoFit/>
          </a:bodyPr>
          <a:lstStyle/>
          <a:p>
            <a:r>
              <a:rPr lang="en-IN" dirty="0"/>
              <a:t>IEC 62196-type 2 Female Connector</a:t>
            </a:r>
          </a:p>
        </p:txBody>
      </p:sp>
      <p:sp>
        <p:nvSpPr>
          <p:cNvPr id="13" name="TextBox 12">
            <a:extLst>
              <a:ext uri="{FF2B5EF4-FFF2-40B4-BE49-F238E27FC236}">
                <a16:creationId xmlns:a16="http://schemas.microsoft.com/office/drawing/2014/main" id="{A4194EAA-7993-CD70-716C-E9758A7FD199}"/>
              </a:ext>
            </a:extLst>
          </p:cNvPr>
          <p:cNvSpPr txBox="1"/>
          <p:nvPr/>
        </p:nvSpPr>
        <p:spPr>
          <a:xfrm>
            <a:off x="6899770" y="3226902"/>
            <a:ext cx="6097656" cy="369332"/>
          </a:xfrm>
          <a:prstGeom prst="rect">
            <a:avLst/>
          </a:prstGeom>
          <a:noFill/>
        </p:spPr>
        <p:txBody>
          <a:bodyPr wrap="square">
            <a:spAutoFit/>
          </a:bodyPr>
          <a:lstStyle/>
          <a:p>
            <a:r>
              <a:rPr lang="en-IN" dirty="0"/>
              <a:t>IEC 62196-type 2 Male Connector </a:t>
            </a:r>
          </a:p>
        </p:txBody>
      </p:sp>
    </p:spTree>
    <p:extLst>
      <p:ext uri="{BB962C8B-B14F-4D97-AF65-F5344CB8AC3E}">
        <p14:creationId xmlns:p14="http://schemas.microsoft.com/office/powerpoint/2010/main" val="3153031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7F145F-BFA7-24B1-5866-BB5A3D77765E}"/>
              </a:ext>
            </a:extLst>
          </p:cNvPr>
          <p:cNvPicPr>
            <a:picLocks noGrp="1" noChangeAspect="1"/>
          </p:cNvPicPr>
          <p:nvPr>
            <p:ph idx="4294967295"/>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 uri="{28A0092B-C50C-407E-A947-70E740481C1C}">
                <a14:useLocalDpi xmlns:a14="http://schemas.microsoft.com/office/drawing/2010/main" val="0"/>
              </a:ext>
            </a:extLst>
          </a:blip>
          <a:srcRect l="994" t="1150" r="1350" b="1937"/>
          <a:stretch/>
        </p:blipFill>
        <p:spPr>
          <a:xfrm>
            <a:off x="1083364" y="278296"/>
            <a:ext cx="9988827" cy="5575852"/>
          </a:xfrm>
        </p:spPr>
      </p:pic>
      <p:sp>
        <p:nvSpPr>
          <p:cNvPr id="2" name="Rectangle 1">
            <a:extLst>
              <a:ext uri="{FF2B5EF4-FFF2-40B4-BE49-F238E27FC236}">
                <a16:creationId xmlns:a16="http://schemas.microsoft.com/office/drawing/2014/main" id="{88CD1A4D-8F28-C1E3-05FA-D2E218E30259}"/>
              </a:ext>
            </a:extLst>
          </p:cNvPr>
          <p:cNvSpPr/>
          <p:nvPr/>
        </p:nvSpPr>
        <p:spPr>
          <a:xfrm>
            <a:off x="5039139" y="278296"/>
            <a:ext cx="2136913" cy="21866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096418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D6F279-962D-9BA7-3443-223903532438}"/>
              </a:ext>
            </a:extLst>
          </p:cNvPr>
          <p:cNvPicPr>
            <a:picLocks noChangeAspect="1"/>
          </p:cNvPicPr>
          <p:nvPr/>
        </p:nvPicPr>
        <p:blipFill>
          <a:blip r:embed="rId2"/>
          <a:stretch>
            <a:fillRect/>
          </a:stretch>
        </p:blipFill>
        <p:spPr>
          <a:xfrm>
            <a:off x="1779439" y="776908"/>
            <a:ext cx="8817466" cy="4470953"/>
          </a:xfrm>
          <a:prstGeom prst="rect">
            <a:avLst/>
          </a:prstGeom>
        </p:spPr>
      </p:pic>
    </p:spTree>
    <p:extLst>
      <p:ext uri="{BB962C8B-B14F-4D97-AF65-F5344CB8AC3E}">
        <p14:creationId xmlns:p14="http://schemas.microsoft.com/office/powerpoint/2010/main" val="1162731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662E15-8B65-3B32-D640-06E0B86EC9F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0"/>
                    </a14:imgEffect>
                    <a14:imgEffect>
                      <a14:brightnessContrast bright="13000"/>
                    </a14:imgEffect>
                  </a14:imgLayer>
                </a14:imgProps>
              </a:ext>
            </a:extLst>
          </a:blip>
          <a:stretch>
            <a:fillRect/>
          </a:stretch>
        </p:blipFill>
        <p:spPr>
          <a:xfrm>
            <a:off x="1405483" y="548410"/>
            <a:ext cx="9381033" cy="5303980"/>
          </a:xfrm>
          <a:prstGeom prst="rect">
            <a:avLst/>
          </a:prstGeom>
        </p:spPr>
      </p:pic>
      <p:cxnSp>
        <p:nvCxnSpPr>
          <p:cNvPr id="5" name="Straight Connector 4">
            <a:extLst>
              <a:ext uri="{FF2B5EF4-FFF2-40B4-BE49-F238E27FC236}">
                <a16:creationId xmlns:a16="http://schemas.microsoft.com/office/drawing/2014/main" id="{2870923B-ADAE-23C4-D4FC-ECB1465F95C2}"/>
              </a:ext>
            </a:extLst>
          </p:cNvPr>
          <p:cNvCxnSpPr/>
          <p:nvPr/>
        </p:nvCxnSpPr>
        <p:spPr>
          <a:xfrm>
            <a:off x="7912657" y="9101317"/>
            <a:ext cx="966300" cy="0"/>
          </a:xfrm>
          <a:prstGeom prst="line">
            <a:avLst/>
          </a:prstGeom>
          <a:ln>
            <a:solidFill>
              <a:srgbClr val="0F5C65"/>
            </a:solidFill>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5E67D1B3-6A24-64E3-8C91-04F3C6A727AD}"/>
              </a:ext>
            </a:extLst>
          </p:cNvPr>
          <p:cNvGrpSpPr/>
          <p:nvPr/>
        </p:nvGrpSpPr>
        <p:grpSpPr>
          <a:xfrm>
            <a:off x="1423228" y="5504521"/>
            <a:ext cx="914400" cy="336173"/>
            <a:chOff x="1423228" y="5504521"/>
            <a:chExt cx="914400" cy="336173"/>
          </a:xfrm>
        </p:grpSpPr>
        <p:cxnSp>
          <p:nvCxnSpPr>
            <p:cNvPr id="3" name="Straight Connector 2">
              <a:extLst>
                <a:ext uri="{FF2B5EF4-FFF2-40B4-BE49-F238E27FC236}">
                  <a16:creationId xmlns:a16="http://schemas.microsoft.com/office/drawing/2014/main" id="{3FC6B88E-B3CD-45AD-0ABB-7C55EF3DAC6C}"/>
                </a:ext>
              </a:extLst>
            </p:cNvPr>
            <p:cNvCxnSpPr/>
            <p:nvPr/>
          </p:nvCxnSpPr>
          <p:spPr>
            <a:xfrm>
              <a:off x="1423228" y="5840694"/>
              <a:ext cx="914400" cy="0"/>
            </a:xfrm>
            <a:prstGeom prst="line">
              <a:avLst/>
            </a:prstGeom>
            <a:ln>
              <a:solidFill>
                <a:srgbClr val="3B919F"/>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100D940B-C944-B044-D149-2F2B85F8BC94}"/>
                </a:ext>
              </a:extLst>
            </p:cNvPr>
            <p:cNvCxnSpPr>
              <a:cxnSpLocks/>
            </p:cNvCxnSpPr>
            <p:nvPr/>
          </p:nvCxnSpPr>
          <p:spPr>
            <a:xfrm flipV="1">
              <a:off x="1435300" y="5504521"/>
              <a:ext cx="0" cy="336173"/>
            </a:xfrm>
            <a:prstGeom prst="line">
              <a:avLst/>
            </a:prstGeom>
            <a:ln>
              <a:solidFill>
                <a:srgbClr val="3B919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64596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BB7B5D-B994-7A16-D8A2-CF55E3FACEB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0"/>
                    </a14:imgEffect>
                    <a14:imgEffect>
                      <a14:brightnessContrast bright="15000"/>
                    </a14:imgEffect>
                  </a14:imgLayer>
                </a14:imgProps>
              </a:ext>
            </a:extLst>
          </a:blip>
          <a:stretch>
            <a:fillRect/>
          </a:stretch>
        </p:blipFill>
        <p:spPr>
          <a:xfrm>
            <a:off x="1206196" y="476678"/>
            <a:ext cx="9541067" cy="5387807"/>
          </a:xfrm>
          <a:prstGeom prst="rect">
            <a:avLst/>
          </a:prstGeom>
        </p:spPr>
      </p:pic>
      <p:grpSp>
        <p:nvGrpSpPr>
          <p:cNvPr id="2" name="Group 1">
            <a:extLst>
              <a:ext uri="{FF2B5EF4-FFF2-40B4-BE49-F238E27FC236}">
                <a16:creationId xmlns:a16="http://schemas.microsoft.com/office/drawing/2014/main" id="{BD230E48-96D9-F177-9024-AD3484AC6D7C}"/>
              </a:ext>
            </a:extLst>
          </p:cNvPr>
          <p:cNvGrpSpPr/>
          <p:nvPr/>
        </p:nvGrpSpPr>
        <p:grpSpPr>
          <a:xfrm>
            <a:off x="1214509" y="5504521"/>
            <a:ext cx="914400" cy="336173"/>
            <a:chOff x="1423228" y="5504521"/>
            <a:chExt cx="914400" cy="336173"/>
          </a:xfrm>
        </p:grpSpPr>
        <p:cxnSp>
          <p:nvCxnSpPr>
            <p:cNvPr id="3" name="Straight Connector 2">
              <a:extLst>
                <a:ext uri="{FF2B5EF4-FFF2-40B4-BE49-F238E27FC236}">
                  <a16:creationId xmlns:a16="http://schemas.microsoft.com/office/drawing/2014/main" id="{B3A26501-A388-3A2E-9BFB-44D5F5B44169}"/>
                </a:ext>
              </a:extLst>
            </p:cNvPr>
            <p:cNvCxnSpPr/>
            <p:nvPr/>
          </p:nvCxnSpPr>
          <p:spPr>
            <a:xfrm>
              <a:off x="1423228" y="5840694"/>
              <a:ext cx="914400" cy="0"/>
            </a:xfrm>
            <a:prstGeom prst="line">
              <a:avLst/>
            </a:prstGeom>
            <a:ln>
              <a:solidFill>
                <a:srgbClr val="3B919F"/>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8A96ED37-3FF0-24D1-9780-7B6D91341F58}"/>
                </a:ext>
              </a:extLst>
            </p:cNvPr>
            <p:cNvCxnSpPr>
              <a:cxnSpLocks/>
            </p:cNvCxnSpPr>
            <p:nvPr/>
          </p:nvCxnSpPr>
          <p:spPr>
            <a:xfrm flipV="1">
              <a:off x="1435300" y="5504521"/>
              <a:ext cx="0" cy="336173"/>
            </a:xfrm>
            <a:prstGeom prst="line">
              <a:avLst/>
            </a:prstGeom>
            <a:ln>
              <a:solidFill>
                <a:srgbClr val="3B919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42277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620A6-DC10-192B-0305-9AA1C8ECBA07}"/>
              </a:ext>
            </a:extLst>
          </p:cNvPr>
          <p:cNvSpPr>
            <a:spLocks noGrp="1"/>
          </p:cNvSpPr>
          <p:nvPr>
            <p:ph type="title"/>
          </p:nvPr>
        </p:nvSpPr>
        <p:spPr>
          <a:xfrm>
            <a:off x="761967" y="362217"/>
            <a:ext cx="10152379" cy="430887"/>
          </a:xfrm>
        </p:spPr>
        <p:txBody>
          <a:bodyPr/>
          <a:lstStyle/>
          <a:p>
            <a:r>
              <a:rPr lang="en-US" sz="2800" dirty="0">
                <a:solidFill>
                  <a:srgbClr val="FF5900"/>
                </a:solidFill>
              </a:rPr>
              <a:t>Indian Electric Cars &amp; the types of connectors:</a:t>
            </a:r>
            <a:endParaRPr lang="en-IN" sz="2800" dirty="0">
              <a:solidFill>
                <a:srgbClr val="FF5900"/>
              </a:solidFill>
            </a:endParaRPr>
          </a:p>
        </p:txBody>
      </p:sp>
      <p:pic>
        <p:nvPicPr>
          <p:cNvPr id="4" name="Picture 3">
            <a:extLst>
              <a:ext uri="{FF2B5EF4-FFF2-40B4-BE49-F238E27FC236}">
                <a16:creationId xmlns:a16="http://schemas.microsoft.com/office/drawing/2014/main" id="{FD9CB1C4-CFA6-EDC3-D670-6CD94929D95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0"/>
                    </a14:imgEffect>
                    <a14:imgEffect>
                      <a14:brightnessContrast bright="10000"/>
                    </a14:imgEffect>
                  </a14:imgLayer>
                </a14:imgProps>
              </a:ext>
            </a:extLst>
          </a:blip>
          <a:stretch>
            <a:fillRect/>
          </a:stretch>
        </p:blipFill>
        <p:spPr>
          <a:xfrm>
            <a:off x="1839861" y="1062785"/>
            <a:ext cx="8512278" cy="4732430"/>
          </a:xfrm>
          <a:prstGeom prst="rect">
            <a:avLst/>
          </a:prstGeom>
        </p:spPr>
      </p:pic>
    </p:spTree>
    <p:extLst>
      <p:ext uri="{BB962C8B-B14F-4D97-AF65-F5344CB8AC3E}">
        <p14:creationId xmlns:p14="http://schemas.microsoft.com/office/powerpoint/2010/main" val="2790663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7BC4C3-6A57-67E7-1BDA-DF1EEBECF5C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0"/>
                    </a14:imgEffect>
                    <a14:imgEffect>
                      <a14:brightnessContrast bright="10000"/>
                    </a14:imgEffect>
                  </a14:imgLayer>
                </a14:imgProps>
              </a:ext>
            </a:extLst>
          </a:blip>
          <a:stretch>
            <a:fillRect/>
          </a:stretch>
        </p:blipFill>
        <p:spPr>
          <a:xfrm>
            <a:off x="6404524" y="1015590"/>
            <a:ext cx="4343776" cy="4389500"/>
          </a:xfrm>
          <a:prstGeom prst="rect">
            <a:avLst/>
          </a:prstGeom>
        </p:spPr>
      </p:pic>
      <p:pic>
        <p:nvPicPr>
          <p:cNvPr id="9" name="Picture 8">
            <a:extLst>
              <a:ext uri="{FF2B5EF4-FFF2-40B4-BE49-F238E27FC236}">
                <a16:creationId xmlns:a16="http://schemas.microsoft.com/office/drawing/2014/main" id="{342AABA0-2555-7284-5DDB-1A06B826EA3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60000"/>
                    </a14:imgEffect>
                    <a14:imgEffect>
                      <a14:brightnessContrast bright="10000"/>
                    </a14:imgEffect>
                  </a14:imgLayer>
                </a14:imgProps>
              </a:ext>
            </a:extLst>
          </a:blip>
          <a:stretch>
            <a:fillRect/>
          </a:stretch>
        </p:blipFill>
        <p:spPr>
          <a:xfrm>
            <a:off x="1038296" y="1015590"/>
            <a:ext cx="4092295" cy="4320914"/>
          </a:xfrm>
          <a:prstGeom prst="rect">
            <a:avLst/>
          </a:prstGeom>
        </p:spPr>
      </p:pic>
    </p:spTree>
    <p:extLst>
      <p:ext uri="{BB962C8B-B14F-4D97-AF65-F5344CB8AC3E}">
        <p14:creationId xmlns:p14="http://schemas.microsoft.com/office/powerpoint/2010/main" val="3240914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1A89FC-ED31-3FF3-7B8A-845733E7B9E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52000"/>
                    </a14:imgEffect>
                  </a14:imgLayer>
                </a14:imgProps>
              </a:ext>
            </a:extLst>
          </a:blip>
          <a:stretch>
            <a:fillRect/>
          </a:stretch>
        </p:blipFill>
        <p:spPr>
          <a:xfrm>
            <a:off x="3447820" y="1806162"/>
            <a:ext cx="5296359" cy="2530059"/>
          </a:xfrm>
          <a:prstGeom prst="rect">
            <a:avLst/>
          </a:prstGeom>
        </p:spPr>
      </p:pic>
    </p:spTree>
    <p:extLst>
      <p:ext uri="{BB962C8B-B14F-4D97-AF65-F5344CB8AC3E}">
        <p14:creationId xmlns:p14="http://schemas.microsoft.com/office/powerpoint/2010/main" val="2307867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3C7C9-F9E6-C0EF-994E-FD9A07154EB2}"/>
              </a:ext>
            </a:extLst>
          </p:cNvPr>
          <p:cNvSpPr>
            <a:spLocks noGrp="1"/>
          </p:cNvSpPr>
          <p:nvPr>
            <p:ph type="title"/>
          </p:nvPr>
        </p:nvSpPr>
        <p:spPr>
          <a:xfrm>
            <a:off x="761967" y="362217"/>
            <a:ext cx="10152379" cy="430887"/>
          </a:xfrm>
        </p:spPr>
        <p:txBody>
          <a:bodyPr/>
          <a:lstStyle/>
          <a:p>
            <a:r>
              <a:rPr lang="en-US" sz="2800" dirty="0">
                <a:solidFill>
                  <a:srgbClr val="FF5900"/>
                </a:solidFill>
              </a:rPr>
              <a:t>Tesla US Connector:</a:t>
            </a:r>
            <a:endParaRPr lang="en-IN" sz="2800" dirty="0">
              <a:solidFill>
                <a:srgbClr val="FF5900"/>
              </a:solidFill>
            </a:endParaRPr>
          </a:p>
        </p:txBody>
      </p:sp>
      <p:pic>
        <p:nvPicPr>
          <p:cNvPr id="4" name="Picture 3">
            <a:extLst>
              <a:ext uri="{FF2B5EF4-FFF2-40B4-BE49-F238E27FC236}">
                <a16:creationId xmlns:a16="http://schemas.microsoft.com/office/drawing/2014/main" id="{49BE4582-D124-3284-8CD8-90B7A0741AB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0"/>
                    </a14:imgEffect>
                    <a14:imgEffect>
                      <a14:brightnessContrast bright="10000"/>
                    </a14:imgEffect>
                  </a14:imgLayer>
                </a14:imgProps>
              </a:ext>
            </a:extLst>
          </a:blip>
          <a:stretch>
            <a:fillRect/>
          </a:stretch>
        </p:blipFill>
        <p:spPr>
          <a:xfrm>
            <a:off x="3878388" y="1466680"/>
            <a:ext cx="4435224" cy="3924640"/>
          </a:xfrm>
          <a:prstGeom prst="rect">
            <a:avLst/>
          </a:prstGeom>
        </p:spPr>
      </p:pic>
    </p:spTree>
    <p:extLst>
      <p:ext uri="{BB962C8B-B14F-4D97-AF65-F5344CB8AC3E}">
        <p14:creationId xmlns:p14="http://schemas.microsoft.com/office/powerpoint/2010/main" val="4162626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8093B-BB0D-2BE9-1CA8-2E1E4D6ABD98}"/>
              </a:ext>
            </a:extLst>
          </p:cNvPr>
          <p:cNvSpPr>
            <a:spLocks noGrp="1"/>
          </p:cNvSpPr>
          <p:nvPr>
            <p:ph type="title"/>
          </p:nvPr>
        </p:nvSpPr>
        <p:spPr>
          <a:xfrm>
            <a:off x="761967" y="362217"/>
            <a:ext cx="10152379" cy="430887"/>
          </a:xfrm>
        </p:spPr>
        <p:txBody>
          <a:bodyPr/>
          <a:lstStyle/>
          <a:p>
            <a:r>
              <a:rPr lang="en-US" sz="2800" dirty="0">
                <a:solidFill>
                  <a:srgbClr val="FF5900"/>
                </a:solidFill>
              </a:rPr>
              <a:t>CCS/Combo 1</a:t>
            </a:r>
            <a:endParaRPr lang="en-IN" sz="2800" dirty="0">
              <a:solidFill>
                <a:srgbClr val="FF5900"/>
              </a:solidFill>
            </a:endParaRPr>
          </a:p>
        </p:txBody>
      </p:sp>
      <p:pic>
        <p:nvPicPr>
          <p:cNvPr id="4" name="Picture 3">
            <a:extLst>
              <a:ext uri="{FF2B5EF4-FFF2-40B4-BE49-F238E27FC236}">
                <a16:creationId xmlns:a16="http://schemas.microsoft.com/office/drawing/2014/main" id="{A21F4512-FC31-F7B1-23A8-31CCACCE20F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Lst>
          </a:blip>
          <a:stretch>
            <a:fillRect/>
          </a:stretch>
        </p:blipFill>
        <p:spPr>
          <a:xfrm>
            <a:off x="1790327" y="1154233"/>
            <a:ext cx="8611346" cy="4549534"/>
          </a:xfrm>
          <a:prstGeom prst="rect">
            <a:avLst/>
          </a:prstGeom>
        </p:spPr>
      </p:pic>
    </p:spTree>
    <p:extLst>
      <p:ext uri="{BB962C8B-B14F-4D97-AF65-F5344CB8AC3E}">
        <p14:creationId xmlns:p14="http://schemas.microsoft.com/office/powerpoint/2010/main" val="1685366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F0EEF-B2B4-D46F-106E-855E695BD3E4}"/>
              </a:ext>
            </a:extLst>
          </p:cNvPr>
          <p:cNvSpPr>
            <a:spLocks noGrp="1"/>
          </p:cNvSpPr>
          <p:nvPr>
            <p:ph type="title"/>
          </p:nvPr>
        </p:nvSpPr>
        <p:spPr>
          <a:xfrm>
            <a:off x="761967" y="362217"/>
            <a:ext cx="10152379" cy="430887"/>
          </a:xfrm>
        </p:spPr>
        <p:txBody>
          <a:bodyPr/>
          <a:lstStyle/>
          <a:p>
            <a:r>
              <a:rPr lang="en-US" sz="2800" dirty="0" err="1">
                <a:solidFill>
                  <a:srgbClr val="FF5900"/>
                </a:solidFill>
              </a:rPr>
              <a:t>Chademo</a:t>
            </a:r>
            <a:endParaRPr lang="en-IN" sz="2800" dirty="0">
              <a:solidFill>
                <a:srgbClr val="FF5900"/>
              </a:solidFill>
            </a:endParaRPr>
          </a:p>
        </p:txBody>
      </p:sp>
      <p:pic>
        <p:nvPicPr>
          <p:cNvPr id="4" name="Picture 3">
            <a:extLst>
              <a:ext uri="{FF2B5EF4-FFF2-40B4-BE49-F238E27FC236}">
                <a16:creationId xmlns:a16="http://schemas.microsoft.com/office/drawing/2014/main" id="{B3476F4C-B380-0ABD-1A17-016105BA35B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Lst>
          </a:blip>
          <a:stretch>
            <a:fillRect/>
          </a:stretch>
        </p:blipFill>
        <p:spPr>
          <a:xfrm>
            <a:off x="2011326" y="1287594"/>
            <a:ext cx="8169348" cy="4282811"/>
          </a:xfrm>
          <a:prstGeom prst="rect">
            <a:avLst/>
          </a:prstGeom>
        </p:spPr>
      </p:pic>
    </p:spTree>
    <p:extLst>
      <p:ext uri="{BB962C8B-B14F-4D97-AF65-F5344CB8AC3E}">
        <p14:creationId xmlns:p14="http://schemas.microsoft.com/office/powerpoint/2010/main" val="2842307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15F2E-D1BE-5597-BD1C-3F807D12394F}"/>
              </a:ext>
            </a:extLst>
          </p:cNvPr>
          <p:cNvSpPr>
            <a:spLocks noGrp="1"/>
          </p:cNvSpPr>
          <p:nvPr>
            <p:ph type="title"/>
          </p:nvPr>
        </p:nvSpPr>
        <p:spPr>
          <a:xfrm>
            <a:off x="761967" y="362217"/>
            <a:ext cx="10152379" cy="430887"/>
          </a:xfrm>
        </p:spPr>
        <p:txBody>
          <a:bodyPr/>
          <a:lstStyle/>
          <a:p>
            <a:r>
              <a:rPr lang="en-US" sz="2800" dirty="0">
                <a:solidFill>
                  <a:srgbClr val="FF5900"/>
                </a:solidFill>
              </a:rPr>
              <a:t>Tesla Dc Chargers</a:t>
            </a:r>
            <a:endParaRPr lang="en-IN" sz="2800" dirty="0">
              <a:solidFill>
                <a:srgbClr val="FF5900"/>
              </a:solidFill>
            </a:endParaRPr>
          </a:p>
        </p:txBody>
      </p:sp>
      <p:pic>
        <p:nvPicPr>
          <p:cNvPr id="4" name="Picture 3">
            <a:extLst>
              <a:ext uri="{FF2B5EF4-FFF2-40B4-BE49-F238E27FC236}">
                <a16:creationId xmlns:a16="http://schemas.microsoft.com/office/drawing/2014/main" id="{CD19CE4D-592E-30C6-1E78-E3A2E850CE5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Lst>
          </a:blip>
          <a:stretch>
            <a:fillRect/>
          </a:stretch>
        </p:blipFill>
        <p:spPr>
          <a:xfrm>
            <a:off x="1310225" y="1386663"/>
            <a:ext cx="9571549" cy="4084674"/>
          </a:xfrm>
          <a:prstGeom prst="rect">
            <a:avLst/>
          </a:prstGeom>
        </p:spPr>
      </p:pic>
    </p:spTree>
    <p:extLst>
      <p:ext uri="{BB962C8B-B14F-4D97-AF65-F5344CB8AC3E}">
        <p14:creationId xmlns:p14="http://schemas.microsoft.com/office/powerpoint/2010/main" val="35305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AEE53-A08C-68B4-6DD9-932043B83E48}"/>
              </a:ext>
            </a:extLst>
          </p:cNvPr>
          <p:cNvSpPr>
            <a:spLocks noGrp="1"/>
          </p:cNvSpPr>
          <p:nvPr>
            <p:ph type="title"/>
          </p:nvPr>
        </p:nvSpPr>
        <p:spPr>
          <a:xfrm>
            <a:off x="761967" y="362217"/>
            <a:ext cx="10190955" cy="430887"/>
          </a:xfrm>
        </p:spPr>
        <p:txBody>
          <a:bodyPr/>
          <a:lstStyle/>
          <a:p>
            <a:r>
              <a:rPr lang="en-US" sz="2800" dirty="0">
                <a:solidFill>
                  <a:srgbClr val="FF5900"/>
                </a:solidFill>
              </a:rPr>
              <a:t>Category-wise EV Sales in Indian States From Jan’22 to May’22</a:t>
            </a:r>
            <a:endParaRPr lang="en-IN" sz="2800" dirty="0">
              <a:solidFill>
                <a:srgbClr val="FF5900"/>
              </a:solidFill>
            </a:endParaRPr>
          </a:p>
        </p:txBody>
      </p:sp>
      <p:pic>
        <p:nvPicPr>
          <p:cNvPr id="8" name="Picture 7">
            <a:extLst>
              <a:ext uri="{FF2B5EF4-FFF2-40B4-BE49-F238E27FC236}">
                <a16:creationId xmlns:a16="http://schemas.microsoft.com/office/drawing/2014/main" id="{410F20CF-19C8-8726-C16E-7F8579B2DF2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0"/>
                    </a14:imgEffect>
                    <a14:imgEffect>
                      <a14:brightnessContrast bright="10000"/>
                    </a14:imgEffect>
                  </a14:imgLayer>
                </a14:imgProps>
              </a:ext>
            </a:extLst>
          </a:blip>
          <a:stretch>
            <a:fillRect/>
          </a:stretch>
        </p:blipFill>
        <p:spPr>
          <a:xfrm>
            <a:off x="2007515" y="1257781"/>
            <a:ext cx="8176969" cy="3734124"/>
          </a:xfrm>
          <a:prstGeom prst="rect">
            <a:avLst/>
          </a:prstGeom>
        </p:spPr>
      </p:pic>
      <p:sp>
        <p:nvSpPr>
          <p:cNvPr id="9" name="TextBox 8">
            <a:extLst>
              <a:ext uri="{FF2B5EF4-FFF2-40B4-BE49-F238E27FC236}">
                <a16:creationId xmlns:a16="http://schemas.microsoft.com/office/drawing/2014/main" id="{77E371F9-E061-E212-7D0D-E808B21E733D}"/>
              </a:ext>
            </a:extLst>
          </p:cNvPr>
          <p:cNvSpPr txBox="1"/>
          <p:nvPr/>
        </p:nvSpPr>
        <p:spPr>
          <a:xfrm>
            <a:off x="761967" y="5287305"/>
            <a:ext cx="9946954" cy="338554"/>
          </a:xfrm>
          <a:prstGeom prst="rect">
            <a:avLst/>
          </a:prstGeom>
          <a:noFill/>
        </p:spPr>
        <p:txBody>
          <a:bodyPr wrap="none" rtlCol="0">
            <a:spAutoFit/>
          </a:bodyPr>
          <a:lstStyle/>
          <a:p>
            <a:r>
              <a:rPr lang="en-US" sz="1600" dirty="0"/>
              <a:t>A Safe, reliable, affordable and accessible charging infrastructure could be greatest enabler to EV adoption.</a:t>
            </a:r>
            <a:endParaRPr lang="en-IN" sz="1600" dirty="0"/>
          </a:p>
        </p:txBody>
      </p:sp>
    </p:spTree>
    <p:extLst>
      <p:ext uri="{BB962C8B-B14F-4D97-AF65-F5344CB8AC3E}">
        <p14:creationId xmlns:p14="http://schemas.microsoft.com/office/powerpoint/2010/main" val="1567154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02EA0-18C4-2985-8597-861A81C185D2}"/>
              </a:ext>
            </a:extLst>
          </p:cNvPr>
          <p:cNvSpPr>
            <a:spLocks noGrp="1"/>
          </p:cNvSpPr>
          <p:nvPr>
            <p:ph type="title"/>
          </p:nvPr>
        </p:nvSpPr>
        <p:spPr>
          <a:xfrm>
            <a:off x="761967" y="362217"/>
            <a:ext cx="10152379" cy="430887"/>
          </a:xfrm>
        </p:spPr>
        <p:txBody>
          <a:bodyPr/>
          <a:lstStyle/>
          <a:p>
            <a:r>
              <a:rPr lang="en-US" sz="2800" dirty="0">
                <a:solidFill>
                  <a:srgbClr val="FF5900"/>
                </a:solidFill>
              </a:rPr>
              <a:t>China GB / T</a:t>
            </a:r>
            <a:endParaRPr lang="en-IN" sz="2800" dirty="0">
              <a:solidFill>
                <a:srgbClr val="FF5900"/>
              </a:solidFill>
            </a:endParaRPr>
          </a:p>
        </p:txBody>
      </p:sp>
      <p:pic>
        <p:nvPicPr>
          <p:cNvPr id="4" name="Picture 3">
            <a:extLst>
              <a:ext uri="{FF2B5EF4-FFF2-40B4-BE49-F238E27FC236}">
                <a16:creationId xmlns:a16="http://schemas.microsoft.com/office/drawing/2014/main" id="{04BC2DAA-91A7-0885-1262-4186E941FB1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Lst>
          </a:blip>
          <a:stretch>
            <a:fillRect/>
          </a:stretch>
        </p:blipFill>
        <p:spPr>
          <a:xfrm>
            <a:off x="2262808" y="998009"/>
            <a:ext cx="7666384" cy="4861981"/>
          </a:xfrm>
          <a:prstGeom prst="rect">
            <a:avLst/>
          </a:prstGeom>
        </p:spPr>
      </p:pic>
    </p:spTree>
    <p:extLst>
      <p:ext uri="{BB962C8B-B14F-4D97-AF65-F5344CB8AC3E}">
        <p14:creationId xmlns:p14="http://schemas.microsoft.com/office/powerpoint/2010/main" val="32673065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61AD7AA-8731-4B14-1A33-8978A1D7E70F}"/>
              </a:ext>
            </a:extLst>
          </p:cNvPr>
          <p:cNvSpPr>
            <a:spLocks noGrp="1"/>
          </p:cNvSpPr>
          <p:nvPr>
            <p:ph type="title"/>
          </p:nvPr>
        </p:nvSpPr>
        <p:spPr>
          <a:xfrm>
            <a:off x="761967" y="362217"/>
            <a:ext cx="10152379" cy="430887"/>
          </a:xfrm>
        </p:spPr>
        <p:txBody>
          <a:bodyPr/>
          <a:lstStyle/>
          <a:p>
            <a:r>
              <a:rPr lang="en-US" sz="2800" dirty="0">
                <a:solidFill>
                  <a:srgbClr val="FF5900"/>
                </a:solidFill>
              </a:rPr>
              <a:t>List of EV Charging standards</a:t>
            </a:r>
            <a:endParaRPr lang="en-IN" sz="2800" dirty="0">
              <a:solidFill>
                <a:srgbClr val="FF5900"/>
              </a:solidFill>
            </a:endParaRPr>
          </a:p>
        </p:txBody>
      </p:sp>
      <p:sp>
        <p:nvSpPr>
          <p:cNvPr id="4" name="Text Placeholder 5">
            <a:extLst>
              <a:ext uri="{FF2B5EF4-FFF2-40B4-BE49-F238E27FC236}">
                <a16:creationId xmlns:a16="http://schemas.microsoft.com/office/drawing/2014/main" id="{994B93BF-8216-FA4C-DF4A-E003825EC1E4}"/>
              </a:ext>
            </a:extLst>
          </p:cNvPr>
          <p:cNvSpPr>
            <a:spLocks noGrp="1"/>
          </p:cNvSpPr>
          <p:nvPr>
            <p:ph type="body" idx="1"/>
          </p:nvPr>
        </p:nvSpPr>
        <p:spPr>
          <a:xfrm>
            <a:off x="761967" y="1434783"/>
            <a:ext cx="6218767" cy="1801006"/>
          </a:xfrm>
        </p:spPr>
        <p:txBody>
          <a:bodyPr/>
          <a:lstStyle/>
          <a:p>
            <a:pPr marL="285750" indent="-285750">
              <a:lnSpc>
                <a:spcPct val="150000"/>
              </a:lnSpc>
              <a:buFont typeface="Arial" panose="020B0604020202020204" pitchFamily="34" charset="0"/>
              <a:buChar char="•"/>
            </a:pPr>
            <a:r>
              <a:rPr lang="en-US" sz="1600" dirty="0"/>
              <a:t>IEC 62196-1/IEC 62196-2/IEC 62196-3 </a:t>
            </a:r>
          </a:p>
          <a:p>
            <a:pPr marL="285750" indent="-285750">
              <a:lnSpc>
                <a:spcPct val="150000"/>
              </a:lnSpc>
              <a:buFont typeface="Arial" panose="020B0604020202020204" pitchFamily="34" charset="0"/>
              <a:buChar char="•"/>
            </a:pPr>
            <a:r>
              <a:rPr lang="en-US" sz="1600" dirty="0"/>
              <a:t>IEC61851-1/-21/-22/-23/-24 </a:t>
            </a:r>
          </a:p>
          <a:p>
            <a:pPr marL="285750" indent="-285750">
              <a:lnSpc>
                <a:spcPct val="150000"/>
              </a:lnSpc>
              <a:buFont typeface="Arial" panose="020B0604020202020204" pitchFamily="34" charset="0"/>
              <a:buChar char="•"/>
            </a:pPr>
            <a:r>
              <a:rPr lang="en-US" sz="1600" dirty="0"/>
              <a:t>ISO/IEC 15118-1/-2/-3:ISO/IEC 15118 </a:t>
            </a:r>
          </a:p>
          <a:p>
            <a:pPr marL="285750" indent="-285750">
              <a:lnSpc>
                <a:spcPct val="150000"/>
              </a:lnSpc>
              <a:buFont typeface="Arial" panose="020B0604020202020204" pitchFamily="34" charset="0"/>
              <a:buChar char="•"/>
            </a:pPr>
            <a:r>
              <a:rPr lang="en-US" sz="1600" dirty="0"/>
              <a:t>Chinese GB/ T 20234.1/.2/.3 </a:t>
            </a:r>
          </a:p>
          <a:p>
            <a:pPr marL="285750" indent="-285750">
              <a:lnSpc>
                <a:spcPct val="150000"/>
              </a:lnSpc>
              <a:buFont typeface="Arial" panose="020B0604020202020204" pitchFamily="34" charset="0"/>
              <a:buChar char="•"/>
            </a:pPr>
            <a:r>
              <a:rPr lang="en-US" sz="1600" dirty="0"/>
              <a:t>IS17017/IS17017-PART-1/IS17017-PART-2 </a:t>
            </a:r>
            <a:endParaRPr lang="en-IN" sz="1600" dirty="0"/>
          </a:p>
        </p:txBody>
      </p:sp>
    </p:spTree>
    <p:extLst>
      <p:ext uri="{BB962C8B-B14F-4D97-AF65-F5344CB8AC3E}">
        <p14:creationId xmlns:p14="http://schemas.microsoft.com/office/powerpoint/2010/main" val="2346049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CF5AC3-7158-A596-EBB1-8282BEE78DFD}"/>
              </a:ext>
            </a:extLst>
          </p:cNvPr>
          <p:cNvSpPr>
            <a:spLocks noGrp="1"/>
          </p:cNvSpPr>
          <p:nvPr>
            <p:ph type="title"/>
          </p:nvPr>
        </p:nvSpPr>
        <p:spPr>
          <a:xfrm>
            <a:off x="761967" y="362217"/>
            <a:ext cx="10152379" cy="430887"/>
          </a:xfrm>
        </p:spPr>
        <p:txBody>
          <a:bodyPr/>
          <a:lstStyle/>
          <a:p>
            <a:r>
              <a:rPr lang="en-US" sz="2800" dirty="0">
                <a:solidFill>
                  <a:srgbClr val="FF5900"/>
                </a:solidFill>
              </a:rPr>
              <a:t>List of EV Charging standards</a:t>
            </a:r>
            <a:endParaRPr lang="en-IN" sz="2800" dirty="0">
              <a:solidFill>
                <a:srgbClr val="FF5900"/>
              </a:solidFill>
            </a:endParaRPr>
          </a:p>
        </p:txBody>
      </p:sp>
      <p:sp>
        <p:nvSpPr>
          <p:cNvPr id="6" name="Text Placeholder 5">
            <a:extLst>
              <a:ext uri="{FF2B5EF4-FFF2-40B4-BE49-F238E27FC236}">
                <a16:creationId xmlns:a16="http://schemas.microsoft.com/office/drawing/2014/main" id="{FE540241-A5A6-4E5E-F799-098EE76173D9}"/>
              </a:ext>
            </a:extLst>
          </p:cNvPr>
          <p:cNvSpPr>
            <a:spLocks noGrp="1"/>
          </p:cNvSpPr>
          <p:nvPr>
            <p:ph type="body" idx="1"/>
          </p:nvPr>
        </p:nvSpPr>
        <p:spPr>
          <a:xfrm>
            <a:off x="761967" y="1434783"/>
            <a:ext cx="6218767" cy="1801006"/>
          </a:xfrm>
        </p:spPr>
        <p:txBody>
          <a:bodyPr/>
          <a:lstStyle/>
          <a:p>
            <a:pPr marL="285750" indent="-285750">
              <a:lnSpc>
                <a:spcPct val="150000"/>
              </a:lnSpc>
              <a:buFont typeface="Arial" panose="020B0604020202020204" pitchFamily="34" charset="0"/>
              <a:buChar char="•"/>
            </a:pPr>
            <a:r>
              <a:rPr lang="en-US" sz="1600" dirty="0"/>
              <a:t>IEC 62196-1/IEC 62196-2/IEC 62196-3 </a:t>
            </a:r>
          </a:p>
          <a:p>
            <a:pPr marL="285750" indent="-285750">
              <a:lnSpc>
                <a:spcPct val="150000"/>
              </a:lnSpc>
              <a:buFont typeface="Arial" panose="020B0604020202020204" pitchFamily="34" charset="0"/>
              <a:buChar char="•"/>
            </a:pPr>
            <a:r>
              <a:rPr lang="en-US" sz="1600" dirty="0"/>
              <a:t>IEC61851-1/-21/-22/-23/-24 </a:t>
            </a:r>
          </a:p>
          <a:p>
            <a:pPr marL="285750" indent="-285750">
              <a:lnSpc>
                <a:spcPct val="150000"/>
              </a:lnSpc>
              <a:buFont typeface="Arial" panose="020B0604020202020204" pitchFamily="34" charset="0"/>
              <a:buChar char="•"/>
            </a:pPr>
            <a:r>
              <a:rPr lang="en-US" sz="1600" dirty="0"/>
              <a:t>ISO/IEC 15118-1/-2/-3:ISO/IEC 15118 </a:t>
            </a:r>
          </a:p>
          <a:p>
            <a:pPr marL="285750" indent="-285750">
              <a:lnSpc>
                <a:spcPct val="150000"/>
              </a:lnSpc>
              <a:buFont typeface="Arial" panose="020B0604020202020204" pitchFamily="34" charset="0"/>
              <a:buChar char="•"/>
            </a:pPr>
            <a:r>
              <a:rPr lang="en-US" sz="1600" dirty="0"/>
              <a:t>Chinese GB/ T 20234.1/.2/.3 </a:t>
            </a:r>
          </a:p>
          <a:p>
            <a:pPr marL="285750" indent="-285750">
              <a:lnSpc>
                <a:spcPct val="150000"/>
              </a:lnSpc>
              <a:buFont typeface="Arial" panose="020B0604020202020204" pitchFamily="34" charset="0"/>
              <a:buChar char="•"/>
            </a:pPr>
            <a:r>
              <a:rPr lang="en-US" sz="1600" dirty="0"/>
              <a:t>IS17017/IS17017-PART-1/IS17017-PART-2 </a:t>
            </a:r>
            <a:endParaRPr lang="en-IN" sz="1600" dirty="0"/>
          </a:p>
        </p:txBody>
      </p:sp>
    </p:spTree>
    <p:extLst>
      <p:ext uri="{BB962C8B-B14F-4D97-AF65-F5344CB8AC3E}">
        <p14:creationId xmlns:p14="http://schemas.microsoft.com/office/powerpoint/2010/main" val="1459298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786BB-3DA9-28B5-F3EA-10765FF457CA}"/>
              </a:ext>
            </a:extLst>
          </p:cNvPr>
          <p:cNvSpPr>
            <a:spLocks noGrp="1"/>
          </p:cNvSpPr>
          <p:nvPr>
            <p:ph type="title"/>
          </p:nvPr>
        </p:nvSpPr>
        <p:spPr>
          <a:xfrm>
            <a:off x="1631950" y="1956197"/>
            <a:ext cx="10152379" cy="615553"/>
          </a:xfrm>
        </p:spPr>
        <p:txBody>
          <a:bodyPr/>
          <a:lstStyle/>
          <a:p>
            <a:r>
              <a:rPr lang="en-US" sz="4000" b="1" dirty="0">
                <a:solidFill>
                  <a:srgbClr val="FF5900"/>
                </a:solidFill>
              </a:rPr>
              <a:t>Calculating the AC charging Power </a:t>
            </a:r>
            <a:endParaRPr lang="en-IN" sz="4000" b="1" dirty="0">
              <a:solidFill>
                <a:srgbClr val="FF5900"/>
              </a:solidFill>
            </a:endParaRPr>
          </a:p>
        </p:txBody>
      </p:sp>
    </p:spTree>
    <p:extLst>
      <p:ext uri="{BB962C8B-B14F-4D97-AF65-F5344CB8AC3E}">
        <p14:creationId xmlns:p14="http://schemas.microsoft.com/office/powerpoint/2010/main" val="515763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9609B0-DBEB-425F-BB53-D9E36071A0FE}"/>
              </a:ext>
            </a:extLst>
          </p:cNvPr>
          <p:cNvSpPr txBox="1"/>
          <p:nvPr/>
        </p:nvSpPr>
        <p:spPr>
          <a:xfrm>
            <a:off x="772353" y="780727"/>
            <a:ext cx="10647293" cy="707886"/>
          </a:xfrm>
          <a:prstGeom prst="rect">
            <a:avLst/>
          </a:prstGeom>
          <a:noFill/>
        </p:spPr>
        <p:txBody>
          <a:bodyPr wrap="square">
            <a:spAutoFit/>
          </a:bodyPr>
          <a:lstStyle/>
          <a:p>
            <a:r>
              <a:rPr lang="en-US" sz="2000" dirty="0">
                <a:solidFill>
                  <a:srgbClr val="FF5900"/>
                </a:solidFill>
              </a:rPr>
              <a:t>Q.1) How much of AC Current is required for single phase AC Charging When Charging at a power of 7.36 KW?</a:t>
            </a:r>
            <a:endParaRPr lang="en-IN" sz="2000" dirty="0"/>
          </a:p>
        </p:txBody>
      </p:sp>
    </p:spTree>
    <p:extLst>
      <p:ext uri="{BB962C8B-B14F-4D97-AF65-F5344CB8AC3E}">
        <p14:creationId xmlns:p14="http://schemas.microsoft.com/office/powerpoint/2010/main" val="2098709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57F69D-5C77-C4FA-3BF9-755C76ACC60B}"/>
              </a:ext>
            </a:extLst>
          </p:cNvPr>
          <p:cNvSpPr txBox="1"/>
          <p:nvPr/>
        </p:nvSpPr>
        <p:spPr>
          <a:xfrm>
            <a:off x="772353" y="780727"/>
            <a:ext cx="10647293" cy="1015663"/>
          </a:xfrm>
          <a:prstGeom prst="rect">
            <a:avLst/>
          </a:prstGeom>
          <a:noFill/>
        </p:spPr>
        <p:txBody>
          <a:bodyPr wrap="square">
            <a:spAutoFit/>
          </a:bodyPr>
          <a:lstStyle/>
          <a:p>
            <a:r>
              <a:rPr lang="en-US" sz="2000" dirty="0">
                <a:solidFill>
                  <a:srgbClr val="FF5900"/>
                </a:solidFill>
              </a:rPr>
              <a:t>Q.2) An EV Consumes 120 </a:t>
            </a:r>
            <a:r>
              <a:rPr lang="en-US" sz="2000" dirty="0" err="1">
                <a:solidFill>
                  <a:srgbClr val="FF5900"/>
                </a:solidFill>
              </a:rPr>
              <a:t>Wh</a:t>
            </a:r>
            <a:r>
              <a:rPr lang="en-US" sz="2000" dirty="0">
                <a:solidFill>
                  <a:srgbClr val="FF5900"/>
                </a:solidFill>
              </a:rPr>
              <a:t>/Km And is required to go on a 250 km trip. What Must be the </a:t>
            </a:r>
          </a:p>
          <a:p>
            <a:r>
              <a:rPr lang="en-US" sz="2000" dirty="0">
                <a:solidFill>
                  <a:srgbClr val="FF5900"/>
                </a:solidFill>
              </a:rPr>
              <a:t>AC current drawn from a single phase 230V AC Charger so that the car can be fully charged in 5h from an empty battery?</a:t>
            </a:r>
            <a:endParaRPr lang="en-IN" sz="2000" dirty="0"/>
          </a:p>
        </p:txBody>
      </p:sp>
    </p:spTree>
    <p:extLst>
      <p:ext uri="{BB962C8B-B14F-4D97-AF65-F5344CB8AC3E}">
        <p14:creationId xmlns:p14="http://schemas.microsoft.com/office/powerpoint/2010/main" val="117479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1AC589-39A3-2A3F-822D-B1EE6406B6CD}"/>
              </a:ext>
            </a:extLst>
          </p:cNvPr>
          <p:cNvSpPr txBox="1"/>
          <p:nvPr/>
        </p:nvSpPr>
        <p:spPr>
          <a:xfrm>
            <a:off x="772353" y="780727"/>
            <a:ext cx="10647293" cy="3170099"/>
          </a:xfrm>
          <a:prstGeom prst="rect">
            <a:avLst/>
          </a:prstGeom>
          <a:noFill/>
        </p:spPr>
        <p:txBody>
          <a:bodyPr wrap="square">
            <a:spAutoFit/>
          </a:bodyPr>
          <a:lstStyle/>
          <a:p>
            <a:r>
              <a:rPr lang="en-US" sz="2000" dirty="0">
                <a:solidFill>
                  <a:srgbClr val="FF5900"/>
                </a:solidFill>
              </a:rPr>
              <a:t>Q.3) A Tata Nexon EV owner driving 100km every day in India wants to charge his EV for 2 hours in the evening using his AC power connection at home. The </a:t>
            </a:r>
          </a:p>
          <a:p>
            <a:r>
              <a:rPr lang="en-US" sz="2000" dirty="0">
                <a:solidFill>
                  <a:srgbClr val="FF5900"/>
                </a:solidFill>
              </a:rPr>
              <a:t>car consumes 170 </a:t>
            </a:r>
            <a:r>
              <a:rPr lang="en-US" sz="2000" dirty="0" err="1">
                <a:solidFill>
                  <a:srgbClr val="FF5900"/>
                </a:solidFill>
              </a:rPr>
              <a:t>Wh</a:t>
            </a:r>
            <a:r>
              <a:rPr lang="en-US" sz="2000" dirty="0">
                <a:solidFill>
                  <a:srgbClr val="FF5900"/>
                </a:solidFill>
              </a:rPr>
              <a:t>/km. </a:t>
            </a:r>
          </a:p>
          <a:p>
            <a:r>
              <a:rPr lang="en-US" sz="2000" dirty="0">
                <a:solidFill>
                  <a:srgbClr val="FF5900"/>
                </a:solidFill>
              </a:rPr>
              <a:t>What must be the minimum AC current rating for single phase and three phase AC charging that he must install at his house if he decides to charge overnight in 8 hours? </a:t>
            </a:r>
          </a:p>
          <a:p>
            <a:endParaRPr lang="en-US" sz="2000" dirty="0">
              <a:solidFill>
                <a:srgbClr val="FF5900"/>
              </a:solidFill>
            </a:endParaRPr>
          </a:p>
          <a:p>
            <a:r>
              <a:rPr lang="en-US" sz="2000" dirty="0">
                <a:solidFill>
                  <a:srgbClr val="FF5900"/>
                </a:solidFill>
              </a:rPr>
              <a:t>Answer Option: </a:t>
            </a:r>
          </a:p>
          <a:p>
            <a:r>
              <a:rPr lang="en-US" sz="2000" dirty="0">
                <a:solidFill>
                  <a:srgbClr val="FF5900"/>
                </a:solidFill>
              </a:rPr>
              <a:t>1) 230V 32A,400V 32A </a:t>
            </a:r>
          </a:p>
          <a:p>
            <a:r>
              <a:rPr lang="en-US" sz="2000" dirty="0">
                <a:solidFill>
                  <a:srgbClr val="FF5900"/>
                </a:solidFill>
              </a:rPr>
              <a:t>2) 230V 63A,400V 16A </a:t>
            </a:r>
          </a:p>
          <a:p>
            <a:r>
              <a:rPr lang="en-US" sz="2000" dirty="0">
                <a:solidFill>
                  <a:srgbClr val="FF5900"/>
                </a:solidFill>
              </a:rPr>
              <a:t>3) 230V 63A,400V 32A </a:t>
            </a:r>
          </a:p>
        </p:txBody>
      </p:sp>
    </p:spTree>
    <p:extLst>
      <p:ext uri="{BB962C8B-B14F-4D97-AF65-F5344CB8AC3E}">
        <p14:creationId xmlns:p14="http://schemas.microsoft.com/office/powerpoint/2010/main" val="18662825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94A2BA3-53B1-3AA2-F44A-71625CF0A42A}"/>
              </a:ext>
            </a:extLst>
          </p:cNvPr>
          <p:cNvSpPr/>
          <p:nvPr/>
        </p:nvSpPr>
        <p:spPr>
          <a:xfrm>
            <a:off x="3677920" y="3597910"/>
            <a:ext cx="2001520" cy="8318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lgn="ctr">
              <a:buFont typeface="Arial" panose="020B0604020202020204" pitchFamily="34" charset="0"/>
              <a:buChar char="•"/>
            </a:pPr>
            <a:r>
              <a:rPr lang="en-US" dirty="0"/>
              <a:t>Dc charger</a:t>
            </a:r>
            <a:endParaRPr lang="en-IN" dirty="0"/>
          </a:p>
        </p:txBody>
      </p:sp>
      <p:sp>
        <p:nvSpPr>
          <p:cNvPr id="18" name="Rectangle 17">
            <a:extLst>
              <a:ext uri="{FF2B5EF4-FFF2-40B4-BE49-F238E27FC236}">
                <a16:creationId xmlns:a16="http://schemas.microsoft.com/office/drawing/2014/main" id="{7BA1293C-19F6-2F82-DAAB-4877CB16F475}"/>
              </a:ext>
            </a:extLst>
          </p:cNvPr>
          <p:cNvSpPr/>
          <p:nvPr/>
        </p:nvSpPr>
        <p:spPr>
          <a:xfrm>
            <a:off x="1041400" y="3618230"/>
            <a:ext cx="2001520" cy="8318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lgn="ctr">
              <a:buFont typeface="Arial" panose="020B0604020202020204" pitchFamily="34" charset="0"/>
              <a:buChar char="•"/>
            </a:pPr>
            <a:r>
              <a:rPr lang="en-US" dirty="0"/>
              <a:t>Ac Charging spot</a:t>
            </a:r>
            <a:endParaRPr lang="en-IN" dirty="0"/>
          </a:p>
        </p:txBody>
      </p:sp>
      <p:sp>
        <p:nvSpPr>
          <p:cNvPr id="7" name="Rectangle: Rounded Corners 6">
            <a:extLst>
              <a:ext uri="{FF2B5EF4-FFF2-40B4-BE49-F238E27FC236}">
                <a16:creationId xmlns:a16="http://schemas.microsoft.com/office/drawing/2014/main" id="{15F872ED-0F0D-94B7-540B-67B1D02DF7CB}"/>
              </a:ext>
            </a:extLst>
          </p:cNvPr>
          <p:cNvSpPr/>
          <p:nvPr/>
        </p:nvSpPr>
        <p:spPr>
          <a:xfrm>
            <a:off x="4805680" y="650240"/>
            <a:ext cx="2773680" cy="54864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EV Infrastructure</a:t>
            </a:r>
            <a:endParaRPr lang="en-IN" dirty="0"/>
          </a:p>
        </p:txBody>
      </p:sp>
      <p:sp>
        <p:nvSpPr>
          <p:cNvPr id="8" name="Rectangle: Rounded Corners 7">
            <a:extLst>
              <a:ext uri="{FF2B5EF4-FFF2-40B4-BE49-F238E27FC236}">
                <a16:creationId xmlns:a16="http://schemas.microsoft.com/office/drawing/2014/main" id="{C93F54E7-0077-5B73-30A2-46E7F23798EB}"/>
              </a:ext>
            </a:extLst>
          </p:cNvPr>
          <p:cNvSpPr/>
          <p:nvPr/>
        </p:nvSpPr>
        <p:spPr>
          <a:xfrm>
            <a:off x="7752080" y="1992630"/>
            <a:ext cx="2164080" cy="5486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Battery Swap</a:t>
            </a:r>
            <a:endParaRPr lang="en-IN" dirty="0"/>
          </a:p>
        </p:txBody>
      </p:sp>
      <p:sp>
        <p:nvSpPr>
          <p:cNvPr id="9" name="Rectangle: Rounded Corners 8">
            <a:extLst>
              <a:ext uri="{FF2B5EF4-FFF2-40B4-BE49-F238E27FC236}">
                <a16:creationId xmlns:a16="http://schemas.microsoft.com/office/drawing/2014/main" id="{5325B02F-D077-9E1A-D39E-42C2E4A8559A}"/>
              </a:ext>
            </a:extLst>
          </p:cNvPr>
          <p:cNvSpPr/>
          <p:nvPr/>
        </p:nvSpPr>
        <p:spPr>
          <a:xfrm>
            <a:off x="2722880" y="1992630"/>
            <a:ext cx="2164080" cy="54864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Charging</a:t>
            </a:r>
            <a:endParaRPr lang="en-IN" dirty="0"/>
          </a:p>
        </p:txBody>
      </p:sp>
      <p:sp>
        <p:nvSpPr>
          <p:cNvPr id="10" name="Rectangle: Rounded Corners 9">
            <a:extLst>
              <a:ext uri="{FF2B5EF4-FFF2-40B4-BE49-F238E27FC236}">
                <a16:creationId xmlns:a16="http://schemas.microsoft.com/office/drawing/2014/main" id="{A9AE3636-CF94-D965-21A9-E7077856290E}"/>
              </a:ext>
            </a:extLst>
          </p:cNvPr>
          <p:cNvSpPr/>
          <p:nvPr/>
        </p:nvSpPr>
        <p:spPr>
          <a:xfrm>
            <a:off x="6192520" y="3069590"/>
            <a:ext cx="2164080" cy="5486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r>
              <a:rPr lang="en-US" dirty="0"/>
              <a:t>Commercial vehicle</a:t>
            </a:r>
          </a:p>
          <a:p>
            <a:pPr algn="ctr"/>
            <a:endParaRPr lang="en-IN" dirty="0"/>
          </a:p>
        </p:txBody>
      </p:sp>
      <p:sp>
        <p:nvSpPr>
          <p:cNvPr id="11" name="Rectangle: Rounded Corners 10">
            <a:extLst>
              <a:ext uri="{FF2B5EF4-FFF2-40B4-BE49-F238E27FC236}">
                <a16:creationId xmlns:a16="http://schemas.microsoft.com/office/drawing/2014/main" id="{215DEB82-4171-D8FC-BE10-5C97D1646C75}"/>
              </a:ext>
            </a:extLst>
          </p:cNvPr>
          <p:cNvSpPr/>
          <p:nvPr/>
        </p:nvSpPr>
        <p:spPr>
          <a:xfrm>
            <a:off x="8869680" y="3060700"/>
            <a:ext cx="2387600" cy="5486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Passenger car</a:t>
            </a:r>
            <a:endParaRPr lang="en-IN" dirty="0"/>
          </a:p>
        </p:txBody>
      </p:sp>
      <p:sp>
        <p:nvSpPr>
          <p:cNvPr id="12" name="Rectangle: Rounded Corners 11">
            <a:extLst>
              <a:ext uri="{FF2B5EF4-FFF2-40B4-BE49-F238E27FC236}">
                <a16:creationId xmlns:a16="http://schemas.microsoft.com/office/drawing/2014/main" id="{5B4B04A9-6689-E591-78E0-C10B705AD700}"/>
              </a:ext>
            </a:extLst>
          </p:cNvPr>
          <p:cNvSpPr/>
          <p:nvPr/>
        </p:nvSpPr>
        <p:spPr>
          <a:xfrm>
            <a:off x="960120" y="3069590"/>
            <a:ext cx="2164080" cy="54864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a:p>
            <a:pPr algn="ctr"/>
            <a:r>
              <a:rPr lang="en-US" dirty="0"/>
              <a:t>On-board</a:t>
            </a:r>
          </a:p>
          <a:p>
            <a:pPr algn="ctr"/>
            <a:r>
              <a:rPr lang="en-US" dirty="0"/>
              <a:t>Charging</a:t>
            </a:r>
          </a:p>
          <a:p>
            <a:pPr algn="ctr"/>
            <a:endParaRPr lang="en-IN" dirty="0"/>
          </a:p>
        </p:txBody>
      </p:sp>
      <p:sp>
        <p:nvSpPr>
          <p:cNvPr id="16" name="Rectangle: Rounded Corners 15">
            <a:extLst>
              <a:ext uri="{FF2B5EF4-FFF2-40B4-BE49-F238E27FC236}">
                <a16:creationId xmlns:a16="http://schemas.microsoft.com/office/drawing/2014/main" id="{69BED30E-391F-1AEE-E8A7-473A3488E1F5}"/>
              </a:ext>
            </a:extLst>
          </p:cNvPr>
          <p:cNvSpPr/>
          <p:nvPr/>
        </p:nvSpPr>
        <p:spPr>
          <a:xfrm>
            <a:off x="3583940" y="3060700"/>
            <a:ext cx="2164080" cy="54864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a:p>
            <a:pPr algn="ctr"/>
            <a:r>
              <a:rPr lang="en-US" dirty="0"/>
              <a:t>Off-board</a:t>
            </a:r>
          </a:p>
          <a:p>
            <a:pPr algn="ctr"/>
            <a:r>
              <a:rPr lang="en-US" dirty="0"/>
              <a:t>Charging</a:t>
            </a:r>
          </a:p>
          <a:p>
            <a:pPr algn="ctr"/>
            <a:endParaRPr lang="en-IN" dirty="0"/>
          </a:p>
        </p:txBody>
      </p:sp>
      <p:sp>
        <p:nvSpPr>
          <p:cNvPr id="20" name="Rectangle 19">
            <a:extLst>
              <a:ext uri="{FF2B5EF4-FFF2-40B4-BE49-F238E27FC236}">
                <a16:creationId xmlns:a16="http://schemas.microsoft.com/office/drawing/2014/main" id="{18546156-8659-7DA0-F2BC-054B138A4057}"/>
              </a:ext>
            </a:extLst>
          </p:cNvPr>
          <p:cNvSpPr/>
          <p:nvPr/>
        </p:nvSpPr>
        <p:spPr>
          <a:xfrm>
            <a:off x="8938260" y="3597910"/>
            <a:ext cx="2293620" cy="8318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lgn="ctr">
              <a:buFont typeface="Arial" panose="020B0604020202020204" pitchFamily="34" charset="0"/>
              <a:buChar char="•"/>
            </a:pPr>
            <a:r>
              <a:rPr lang="en-US" dirty="0"/>
              <a:t>Real swapping</a:t>
            </a:r>
          </a:p>
          <a:p>
            <a:pPr marL="285750" indent="-285750" algn="ctr">
              <a:buFont typeface="Arial" panose="020B0604020202020204" pitchFamily="34" charset="0"/>
              <a:buChar char="•"/>
            </a:pPr>
            <a:r>
              <a:rPr lang="en-US" dirty="0"/>
              <a:t>Bottom-swapping </a:t>
            </a:r>
            <a:endParaRPr lang="en-IN" dirty="0"/>
          </a:p>
        </p:txBody>
      </p:sp>
      <p:sp>
        <p:nvSpPr>
          <p:cNvPr id="21" name="Rectangle 20">
            <a:extLst>
              <a:ext uri="{FF2B5EF4-FFF2-40B4-BE49-F238E27FC236}">
                <a16:creationId xmlns:a16="http://schemas.microsoft.com/office/drawing/2014/main" id="{F96CEFBA-6C81-E08D-5104-1C5AAD42C17C}"/>
              </a:ext>
            </a:extLst>
          </p:cNvPr>
          <p:cNvSpPr/>
          <p:nvPr/>
        </p:nvSpPr>
        <p:spPr>
          <a:xfrm>
            <a:off x="6301740" y="3618230"/>
            <a:ext cx="2001520" cy="8318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lgn="ctr">
              <a:buFont typeface="Arial" panose="020B0604020202020204" pitchFamily="34" charset="0"/>
              <a:buChar char="•"/>
            </a:pPr>
            <a:r>
              <a:rPr lang="en-US" dirty="0"/>
              <a:t>Side – swapping </a:t>
            </a:r>
            <a:endParaRPr lang="en-IN" dirty="0"/>
          </a:p>
        </p:txBody>
      </p:sp>
      <p:sp>
        <p:nvSpPr>
          <p:cNvPr id="22" name="Oval 21">
            <a:extLst>
              <a:ext uri="{FF2B5EF4-FFF2-40B4-BE49-F238E27FC236}">
                <a16:creationId xmlns:a16="http://schemas.microsoft.com/office/drawing/2014/main" id="{423639C2-91C4-B2FB-FEE5-0517E5683A94}"/>
              </a:ext>
            </a:extLst>
          </p:cNvPr>
          <p:cNvSpPr/>
          <p:nvPr/>
        </p:nvSpPr>
        <p:spPr>
          <a:xfrm>
            <a:off x="1137920" y="4937125"/>
            <a:ext cx="1905000" cy="83185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Private car</a:t>
            </a:r>
            <a:endParaRPr lang="en-IN" dirty="0"/>
          </a:p>
        </p:txBody>
      </p:sp>
      <p:sp>
        <p:nvSpPr>
          <p:cNvPr id="23" name="Oval 22">
            <a:extLst>
              <a:ext uri="{FF2B5EF4-FFF2-40B4-BE49-F238E27FC236}">
                <a16:creationId xmlns:a16="http://schemas.microsoft.com/office/drawing/2014/main" id="{36526C3A-E2F8-B6FF-FD01-E3F47EAF4FDE}"/>
              </a:ext>
            </a:extLst>
          </p:cNvPr>
          <p:cNvSpPr/>
          <p:nvPr/>
        </p:nvSpPr>
        <p:spPr>
          <a:xfrm>
            <a:off x="3718560" y="4928235"/>
            <a:ext cx="1905000" cy="83185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Private car </a:t>
            </a:r>
          </a:p>
          <a:p>
            <a:pPr algn="ctr"/>
            <a:r>
              <a:rPr lang="en-US" dirty="0"/>
              <a:t>Public bus </a:t>
            </a:r>
            <a:endParaRPr lang="en-IN" dirty="0"/>
          </a:p>
        </p:txBody>
      </p:sp>
      <p:sp>
        <p:nvSpPr>
          <p:cNvPr id="24" name="Oval 23">
            <a:extLst>
              <a:ext uri="{FF2B5EF4-FFF2-40B4-BE49-F238E27FC236}">
                <a16:creationId xmlns:a16="http://schemas.microsoft.com/office/drawing/2014/main" id="{B60022AE-D785-30F0-F018-BFC48CB1416F}"/>
              </a:ext>
            </a:extLst>
          </p:cNvPr>
          <p:cNvSpPr/>
          <p:nvPr/>
        </p:nvSpPr>
        <p:spPr>
          <a:xfrm>
            <a:off x="6451600" y="4958080"/>
            <a:ext cx="1905000" cy="83185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Public bus </a:t>
            </a:r>
          </a:p>
          <a:p>
            <a:pPr algn="ctr"/>
            <a:r>
              <a:rPr lang="en-US" dirty="0"/>
              <a:t>Sanitation vehicle </a:t>
            </a:r>
            <a:endParaRPr lang="en-IN" dirty="0"/>
          </a:p>
        </p:txBody>
      </p:sp>
      <p:sp>
        <p:nvSpPr>
          <p:cNvPr id="25" name="Oval 24">
            <a:extLst>
              <a:ext uri="{FF2B5EF4-FFF2-40B4-BE49-F238E27FC236}">
                <a16:creationId xmlns:a16="http://schemas.microsoft.com/office/drawing/2014/main" id="{D8013501-10D2-CB27-81D0-91938543704A}"/>
              </a:ext>
            </a:extLst>
          </p:cNvPr>
          <p:cNvSpPr/>
          <p:nvPr/>
        </p:nvSpPr>
        <p:spPr>
          <a:xfrm>
            <a:off x="9228836" y="4893246"/>
            <a:ext cx="1905000" cy="83185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Private car taxi</a:t>
            </a:r>
            <a:endParaRPr lang="en-IN" dirty="0"/>
          </a:p>
        </p:txBody>
      </p:sp>
      <p:grpSp>
        <p:nvGrpSpPr>
          <p:cNvPr id="50" name="Group 49">
            <a:extLst>
              <a:ext uri="{FF2B5EF4-FFF2-40B4-BE49-F238E27FC236}">
                <a16:creationId xmlns:a16="http://schemas.microsoft.com/office/drawing/2014/main" id="{55CB1693-39D0-1A62-B9C8-933F5180140A}"/>
              </a:ext>
            </a:extLst>
          </p:cNvPr>
          <p:cNvGrpSpPr/>
          <p:nvPr/>
        </p:nvGrpSpPr>
        <p:grpSpPr>
          <a:xfrm>
            <a:off x="4630420" y="1198880"/>
            <a:ext cx="3261360" cy="793750"/>
            <a:chOff x="4630420" y="1198880"/>
            <a:chExt cx="3261360" cy="793750"/>
          </a:xfrm>
        </p:grpSpPr>
        <p:cxnSp>
          <p:nvCxnSpPr>
            <p:cNvPr id="27" name="Straight Connector 26">
              <a:extLst>
                <a:ext uri="{FF2B5EF4-FFF2-40B4-BE49-F238E27FC236}">
                  <a16:creationId xmlns:a16="http://schemas.microsoft.com/office/drawing/2014/main" id="{920D9A23-FE2C-FF69-C0D4-82BE7D3C4669}"/>
                </a:ext>
              </a:extLst>
            </p:cNvPr>
            <p:cNvCxnSpPr>
              <a:stCxn id="7" idx="2"/>
            </p:cNvCxnSpPr>
            <p:nvPr/>
          </p:nvCxnSpPr>
          <p:spPr>
            <a:xfrm>
              <a:off x="6192520" y="1198880"/>
              <a:ext cx="0" cy="27432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888CD9EF-D473-DEB2-9A07-A15759F5A849}"/>
                </a:ext>
              </a:extLst>
            </p:cNvPr>
            <p:cNvCxnSpPr/>
            <p:nvPr/>
          </p:nvCxnSpPr>
          <p:spPr>
            <a:xfrm>
              <a:off x="4630420" y="1473200"/>
              <a:ext cx="3261360" cy="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82E9B641-71B8-9C18-F2B8-FA5766B25BED}"/>
                </a:ext>
              </a:extLst>
            </p:cNvPr>
            <p:cNvCxnSpPr/>
            <p:nvPr/>
          </p:nvCxnSpPr>
          <p:spPr>
            <a:xfrm>
              <a:off x="4630420" y="1473200"/>
              <a:ext cx="0" cy="519430"/>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54B39E0-BC15-166D-9A73-1455ED4CA954}"/>
                </a:ext>
              </a:extLst>
            </p:cNvPr>
            <p:cNvCxnSpPr/>
            <p:nvPr/>
          </p:nvCxnSpPr>
          <p:spPr>
            <a:xfrm>
              <a:off x="7891780" y="1473200"/>
              <a:ext cx="0" cy="519430"/>
            </a:xfrm>
            <a:prstGeom prst="line">
              <a:avLst/>
            </a:prstGeom>
          </p:spPr>
          <p:style>
            <a:lnRef idx="1">
              <a:schemeClr val="dk1"/>
            </a:lnRef>
            <a:fillRef idx="0">
              <a:schemeClr val="dk1"/>
            </a:fillRef>
            <a:effectRef idx="0">
              <a:schemeClr val="dk1"/>
            </a:effectRef>
            <a:fontRef idx="minor">
              <a:schemeClr val="tx1"/>
            </a:fontRef>
          </p:style>
        </p:cxnSp>
      </p:grpSp>
      <p:grpSp>
        <p:nvGrpSpPr>
          <p:cNvPr id="43" name="Group 42">
            <a:extLst>
              <a:ext uri="{FF2B5EF4-FFF2-40B4-BE49-F238E27FC236}">
                <a16:creationId xmlns:a16="http://schemas.microsoft.com/office/drawing/2014/main" id="{5B01C825-7ED7-E19D-B0D4-B94EEE893336}"/>
              </a:ext>
            </a:extLst>
          </p:cNvPr>
          <p:cNvGrpSpPr/>
          <p:nvPr/>
        </p:nvGrpSpPr>
        <p:grpSpPr>
          <a:xfrm>
            <a:off x="2407920" y="2541270"/>
            <a:ext cx="2529840" cy="528320"/>
            <a:chOff x="2407920" y="2541270"/>
            <a:chExt cx="2529840" cy="528320"/>
          </a:xfrm>
        </p:grpSpPr>
        <p:cxnSp>
          <p:nvCxnSpPr>
            <p:cNvPr id="35" name="Straight Connector 34">
              <a:extLst>
                <a:ext uri="{FF2B5EF4-FFF2-40B4-BE49-F238E27FC236}">
                  <a16:creationId xmlns:a16="http://schemas.microsoft.com/office/drawing/2014/main" id="{E101E954-C0DB-9797-BEFC-D75A8E606CB2}"/>
                </a:ext>
              </a:extLst>
            </p:cNvPr>
            <p:cNvCxnSpPr>
              <a:stCxn id="9" idx="2"/>
            </p:cNvCxnSpPr>
            <p:nvPr/>
          </p:nvCxnSpPr>
          <p:spPr>
            <a:xfrm>
              <a:off x="3804920" y="2541270"/>
              <a:ext cx="0" cy="181610"/>
            </a:xfrm>
            <a:prstGeom prst="line">
              <a:avLst/>
            </a:prstGeom>
          </p:spPr>
          <p:style>
            <a:lnRef idx="1">
              <a:schemeClr val="dk1"/>
            </a:lnRef>
            <a:fillRef idx="0">
              <a:schemeClr val="dk1"/>
            </a:fillRef>
            <a:effectRef idx="0">
              <a:schemeClr val="dk1"/>
            </a:effectRef>
            <a:fontRef idx="minor">
              <a:schemeClr val="tx1"/>
            </a:fontRef>
          </p:style>
        </p:cxnSp>
        <p:grpSp>
          <p:nvGrpSpPr>
            <p:cNvPr id="42" name="Group 41">
              <a:extLst>
                <a:ext uri="{FF2B5EF4-FFF2-40B4-BE49-F238E27FC236}">
                  <a16:creationId xmlns:a16="http://schemas.microsoft.com/office/drawing/2014/main" id="{267CD58A-129F-09F8-4167-BC6105B68D61}"/>
                </a:ext>
              </a:extLst>
            </p:cNvPr>
            <p:cNvGrpSpPr/>
            <p:nvPr/>
          </p:nvGrpSpPr>
          <p:grpSpPr>
            <a:xfrm>
              <a:off x="2407920" y="2722880"/>
              <a:ext cx="2529840" cy="346710"/>
              <a:chOff x="2407920" y="2722880"/>
              <a:chExt cx="2529840" cy="346710"/>
            </a:xfrm>
          </p:grpSpPr>
          <p:cxnSp>
            <p:nvCxnSpPr>
              <p:cNvPr id="37" name="Straight Connector 36">
                <a:extLst>
                  <a:ext uri="{FF2B5EF4-FFF2-40B4-BE49-F238E27FC236}">
                    <a16:creationId xmlns:a16="http://schemas.microsoft.com/office/drawing/2014/main" id="{22A42BA2-0145-F2AA-A04E-C2279FBAFA35}"/>
                  </a:ext>
                </a:extLst>
              </p:cNvPr>
              <p:cNvCxnSpPr/>
              <p:nvPr/>
            </p:nvCxnSpPr>
            <p:spPr>
              <a:xfrm>
                <a:off x="2418080" y="2722880"/>
                <a:ext cx="2519680" cy="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DD4FD16E-E463-B59F-F5D3-F2B9A77CEA3B}"/>
                  </a:ext>
                </a:extLst>
              </p:cNvPr>
              <p:cNvCxnSpPr/>
              <p:nvPr/>
            </p:nvCxnSpPr>
            <p:spPr>
              <a:xfrm>
                <a:off x="2407920" y="2722880"/>
                <a:ext cx="0" cy="34671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0553757-3262-6A4E-D78B-5C528CB0B8F8}"/>
                  </a:ext>
                </a:extLst>
              </p:cNvPr>
              <p:cNvCxnSpPr/>
              <p:nvPr/>
            </p:nvCxnSpPr>
            <p:spPr>
              <a:xfrm>
                <a:off x="4937760" y="2722880"/>
                <a:ext cx="0" cy="346710"/>
              </a:xfrm>
              <a:prstGeom prst="line">
                <a:avLst/>
              </a:prstGeom>
            </p:spPr>
            <p:style>
              <a:lnRef idx="1">
                <a:schemeClr val="dk1"/>
              </a:lnRef>
              <a:fillRef idx="0">
                <a:schemeClr val="dk1"/>
              </a:fillRef>
              <a:effectRef idx="0">
                <a:schemeClr val="dk1"/>
              </a:effectRef>
              <a:fontRef idx="minor">
                <a:schemeClr val="tx1"/>
              </a:fontRef>
            </p:style>
          </p:cxnSp>
        </p:grpSp>
      </p:grpSp>
      <p:grpSp>
        <p:nvGrpSpPr>
          <p:cNvPr id="44" name="Group 43">
            <a:extLst>
              <a:ext uri="{FF2B5EF4-FFF2-40B4-BE49-F238E27FC236}">
                <a16:creationId xmlns:a16="http://schemas.microsoft.com/office/drawing/2014/main" id="{389E8133-EBFC-5C23-341C-9C01B83D990A}"/>
              </a:ext>
            </a:extLst>
          </p:cNvPr>
          <p:cNvGrpSpPr/>
          <p:nvPr/>
        </p:nvGrpSpPr>
        <p:grpSpPr>
          <a:xfrm>
            <a:off x="7386320" y="2581910"/>
            <a:ext cx="2529840" cy="528320"/>
            <a:chOff x="2407920" y="2541270"/>
            <a:chExt cx="2529840" cy="528320"/>
          </a:xfrm>
        </p:grpSpPr>
        <p:cxnSp>
          <p:nvCxnSpPr>
            <p:cNvPr id="45" name="Straight Connector 44">
              <a:extLst>
                <a:ext uri="{FF2B5EF4-FFF2-40B4-BE49-F238E27FC236}">
                  <a16:creationId xmlns:a16="http://schemas.microsoft.com/office/drawing/2014/main" id="{EFBA8469-17D3-C2D1-845E-D7619BBF417B}"/>
                </a:ext>
              </a:extLst>
            </p:cNvPr>
            <p:cNvCxnSpPr/>
            <p:nvPr/>
          </p:nvCxnSpPr>
          <p:spPr>
            <a:xfrm>
              <a:off x="3804920" y="2541270"/>
              <a:ext cx="0" cy="181610"/>
            </a:xfrm>
            <a:prstGeom prst="line">
              <a:avLst/>
            </a:prstGeom>
          </p:spPr>
          <p:style>
            <a:lnRef idx="1">
              <a:schemeClr val="dk1"/>
            </a:lnRef>
            <a:fillRef idx="0">
              <a:schemeClr val="dk1"/>
            </a:fillRef>
            <a:effectRef idx="0">
              <a:schemeClr val="dk1"/>
            </a:effectRef>
            <a:fontRef idx="minor">
              <a:schemeClr val="tx1"/>
            </a:fontRef>
          </p:style>
        </p:cxnSp>
        <p:grpSp>
          <p:nvGrpSpPr>
            <p:cNvPr id="46" name="Group 45">
              <a:extLst>
                <a:ext uri="{FF2B5EF4-FFF2-40B4-BE49-F238E27FC236}">
                  <a16:creationId xmlns:a16="http://schemas.microsoft.com/office/drawing/2014/main" id="{6DFF5FBC-854D-93A2-E230-67F48A95FC2A}"/>
                </a:ext>
              </a:extLst>
            </p:cNvPr>
            <p:cNvGrpSpPr/>
            <p:nvPr/>
          </p:nvGrpSpPr>
          <p:grpSpPr>
            <a:xfrm>
              <a:off x="2407920" y="2722880"/>
              <a:ext cx="2529840" cy="346710"/>
              <a:chOff x="2407920" y="2722880"/>
              <a:chExt cx="2529840" cy="346710"/>
            </a:xfrm>
          </p:grpSpPr>
          <p:cxnSp>
            <p:nvCxnSpPr>
              <p:cNvPr id="47" name="Straight Connector 46">
                <a:extLst>
                  <a:ext uri="{FF2B5EF4-FFF2-40B4-BE49-F238E27FC236}">
                    <a16:creationId xmlns:a16="http://schemas.microsoft.com/office/drawing/2014/main" id="{9E91BFED-CE85-D358-8CF7-C82E87E1C2B2}"/>
                  </a:ext>
                </a:extLst>
              </p:cNvPr>
              <p:cNvCxnSpPr/>
              <p:nvPr/>
            </p:nvCxnSpPr>
            <p:spPr>
              <a:xfrm>
                <a:off x="2418080" y="2722880"/>
                <a:ext cx="2519680" cy="0"/>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7FA2EE77-CAAC-47FA-8242-7966A9F0E99A}"/>
                  </a:ext>
                </a:extLst>
              </p:cNvPr>
              <p:cNvCxnSpPr/>
              <p:nvPr/>
            </p:nvCxnSpPr>
            <p:spPr>
              <a:xfrm>
                <a:off x="2407920" y="2722880"/>
                <a:ext cx="0" cy="346710"/>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2382DDC2-9DE4-E88B-D9A0-04A7855A529B}"/>
                  </a:ext>
                </a:extLst>
              </p:cNvPr>
              <p:cNvCxnSpPr/>
              <p:nvPr/>
            </p:nvCxnSpPr>
            <p:spPr>
              <a:xfrm>
                <a:off x="4937760" y="2722880"/>
                <a:ext cx="0" cy="346710"/>
              </a:xfrm>
              <a:prstGeom prst="line">
                <a:avLst/>
              </a:prstGeom>
            </p:spPr>
            <p:style>
              <a:lnRef idx="1">
                <a:schemeClr val="dk1"/>
              </a:lnRef>
              <a:fillRef idx="0">
                <a:schemeClr val="dk1"/>
              </a:fillRef>
              <a:effectRef idx="0">
                <a:schemeClr val="dk1"/>
              </a:effectRef>
              <a:fontRef idx="minor">
                <a:schemeClr val="tx1"/>
              </a:fontRef>
            </p:style>
          </p:cxnSp>
        </p:grpSp>
      </p:grpSp>
      <p:sp>
        <p:nvSpPr>
          <p:cNvPr id="51" name="Arrow: Right 50">
            <a:extLst>
              <a:ext uri="{FF2B5EF4-FFF2-40B4-BE49-F238E27FC236}">
                <a16:creationId xmlns:a16="http://schemas.microsoft.com/office/drawing/2014/main" id="{29EA4231-C894-389C-5869-1974A089C07E}"/>
              </a:ext>
            </a:extLst>
          </p:cNvPr>
          <p:cNvSpPr/>
          <p:nvPr/>
        </p:nvSpPr>
        <p:spPr>
          <a:xfrm rot="5400000">
            <a:off x="1842516" y="4541964"/>
            <a:ext cx="399288" cy="30327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52" name="Arrow: Right 51">
            <a:extLst>
              <a:ext uri="{FF2B5EF4-FFF2-40B4-BE49-F238E27FC236}">
                <a16:creationId xmlns:a16="http://schemas.microsoft.com/office/drawing/2014/main" id="{7D639AD4-1526-6876-A299-71E8073952A2}"/>
              </a:ext>
            </a:extLst>
          </p:cNvPr>
          <p:cNvSpPr/>
          <p:nvPr/>
        </p:nvSpPr>
        <p:spPr>
          <a:xfrm rot="5400000">
            <a:off x="4454398" y="4504562"/>
            <a:ext cx="399288" cy="30327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53" name="Arrow: Right 52">
            <a:extLst>
              <a:ext uri="{FF2B5EF4-FFF2-40B4-BE49-F238E27FC236}">
                <a16:creationId xmlns:a16="http://schemas.microsoft.com/office/drawing/2014/main" id="{BA6B1802-0565-FD9D-F62E-E68F4BB278A0}"/>
              </a:ext>
            </a:extLst>
          </p:cNvPr>
          <p:cNvSpPr/>
          <p:nvPr/>
        </p:nvSpPr>
        <p:spPr>
          <a:xfrm rot="5400000">
            <a:off x="7102856" y="4544314"/>
            <a:ext cx="399288" cy="30327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54" name="Arrow: Right 53">
            <a:extLst>
              <a:ext uri="{FF2B5EF4-FFF2-40B4-BE49-F238E27FC236}">
                <a16:creationId xmlns:a16="http://schemas.microsoft.com/office/drawing/2014/main" id="{F10D0048-3B69-C91A-8DAF-29C4024D4950}"/>
              </a:ext>
            </a:extLst>
          </p:cNvPr>
          <p:cNvSpPr/>
          <p:nvPr/>
        </p:nvSpPr>
        <p:spPr>
          <a:xfrm rot="5400000">
            <a:off x="9981692" y="4504562"/>
            <a:ext cx="399288" cy="30327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129463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78B68B-4BF4-457F-1F3C-B2CE8CDE051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0"/>
                    </a14:imgEffect>
                    <a14:imgEffect>
                      <a14:brightnessContrast bright="10000"/>
                    </a14:imgEffect>
                  </a14:imgLayer>
                </a14:imgProps>
              </a:ext>
            </a:extLst>
          </a:blip>
          <a:stretch>
            <a:fillRect/>
          </a:stretch>
        </p:blipFill>
        <p:spPr>
          <a:xfrm>
            <a:off x="3038966" y="572783"/>
            <a:ext cx="5875529" cy="4778154"/>
          </a:xfrm>
          <a:prstGeom prst="rect">
            <a:avLst/>
          </a:prstGeom>
        </p:spPr>
      </p:pic>
    </p:spTree>
    <p:extLst>
      <p:ext uri="{BB962C8B-B14F-4D97-AF65-F5344CB8AC3E}">
        <p14:creationId xmlns:p14="http://schemas.microsoft.com/office/powerpoint/2010/main" val="2436574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A4D2CD-67E4-59C3-1CDB-679A4421A73D}"/>
              </a:ext>
            </a:extLst>
          </p:cNvPr>
          <p:cNvPicPr>
            <a:picLocks noGrp="1" noChangeAspect="1"/>
          </p:cNvPicPr>
          <p:nvPr>
            <p:ph idx="4294967295"/>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 uri="{28A0092B-C50C-407E-A947-70E740481C1C}">
                <a14:useLocalDpi xmlns:a14="http://schemas.microsoft.com/office/drawing/2010/main" val="0"/>
              </a:ext>
            </a:extLst>
          </a:blip>
          <a:srcRect t="2144" r="596"/>
          <a:stretch/>
        </p:blipFill>
        <p:spPr>
          <a:xfrm>
            <a:off x="1517342" y="616226"/>
            <a:ext cx="9395824" cy="5202824"/>
          </a:xfrm>
        </p:spPr>
      </p:pic>
    </p:spTree>
    <p:extLst>
      <p:ext uri="{BB962C8B-B14F-4D97-AF65-F5344CB8AC3E}">
        <p14:creationId xmlns:p14="http://schemas.microsoft.com/office/powerpoint/2010/main" val="1980341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4149F-4EA7-07FB-92C6-68B154FD7024}"/>
              </a:ext>
            </a:extLst>
          </p:cNvPr>
          <p:cNvSpPr>
            <a:spLocks noGrp="1"/>
          </p:cNvSpPr>
          <p:nvPr>
            <p:ph type="title"/>
          </p:nvPr>
        </p:nvSpPr>
        <p:spPr>
          <a:xfrm>
            <a:off x="761967" y="362217"/>
            <a:ext cx="10152379" cy="430887"/>
          </a:xfrm>
        </p:spPr>
        <p:txBody>
          <a:bodyPr/>
          <a:lstStyle/>
          <a:p>
            <a:r>
              <a:rPr lang="en-US" sz="2800" dirty="0">
                <a:solidFill>
                  <a:srgbClr val="FF5900"/>
                </a:solidFill>
              </a:rPr>
              <a:t>What is a EV Charger?? </a:t>
            </a:r>
            <a:endParaRPr lang="en-IN" sz="2800" dirty="0">
              <a:solidFill>
                <a:srgbClr val="FF5900"/>
              </a:solidFill>
            </a:endParaRPr>
          </a:p>
        </p:txBody>
      </p:sp>
      <p:sp>
        <p:nvSpPr>
          <p:cNvPr id="3" name="Text Placeholder 2">
            <a:extLst>
              <a:ext uri="{FF2B5EF4-FFF2-40B4-BE49-F238E27FC236}">
                <a16:creationId xmlns:a16="http://schemas.microsoft.com/office/drawing/2014/main" id="{4778304B-E2EE-0403-35C9-92E2E0293912}"/>
              </a:ext>
            </a:extLst>
          </p:cNvPr>
          <p:cNvSpPr>
            <a:spLocks noGrp="1"/>
          </p:cNvSpPr>
          <p:nvPr>
            <p:ph type="body" idx="1"/>
          </p:nvPr>
        </p:nvSpPr>
        <p:spPr>
          <a:xfrm>
            <a:off x="761967" y="1096853"/>
            <a:ext cx="9326250" cy="3278333"/>
          </a:xfrm>
        </p:spPr>
        <p:txBody>
          <a:bodyPr/>
          <a:lstStyle/>
          <a:p>
            <a:pPr marL="342900" indent="-342900">
              <a:lnSpc>
                <a:spcPct val="150000"/>
              </a:lnSpc>
              <a:buFont typeface="Arial" panose="020B0604020202020204" pitchFamily="34" charset="0"/>
              <a:buChar char="•"/>
            </a:pPr>
            <a:r>
              <a:rPr lang="en-US" sz="1600" dirty="0"/>
              <a:t>Used to charge Electric Vehicle </a:t>
            </a:r>
          </a:p>
          <a:p>
            <a:pPr marL="342900" indent="-342900">
              <a:lnSpc>
                <a:spcPct val="150000"/>
              </a:lnSpc>
              <a:buFont typeface="Arial" panose="020B0604020202020204" pitchFamily="34" charset="0"/>
              <a:buChar char="•"/>
            </a:pPr>
            <a:r>
              <a:rPr lang="en-US" sz="1600" dirty="0"/>
              <a:t>Power from Grid is given to Battery </a:t>
            </a:r>
          </a:p>
          <a:p>
            <a:pPr marL="342900" indent="-342900">
              <a:lnSpc>
                <a:spcPct val="150000"/>
              </a:lnSpc>
              <a:buFont typeface="Arial" panose="020B0604020202020204" pitchFamily="34" charset="0"/>
              <a:buChar char="•"/>
            </a:pPr>
            <a:r>
              <a:rPr lang="en-US" sz="1600" dirty="0"/>
              <a:t>Electric vehicles (EV) can be charged in a variety of ways, depending on location and requirement. </a:t>
            </a:r>
          </a:p>
          <a:p>
            <a:pPr marL="342900" indent="-342900">
              <a:lnSpc>
                <a:spcPct val="150000"/>
              </a:lnSpc>
              <a:buFont typeface="Arial" panose="020B0604020202020204" pitchFamily="34" charset="0"/>
              <a:buChar char="•"/>
            </a:pPr>
            <a:r>
              <a:rPr lang="en-US" sz="1600" dirty="0"/>
              <a:t>Specifications and standards for EV chargers, also known as </a:t>
            </a:r>
          </a:p>
          <a:p>
            <a:pPr marL="342900" indent="-342900">
              <a:lnSpc>
                <a:spcPct val="150000"/>
              </a:lnSpc>
              <a:buFont typeface="Arial" panose="020B0604020202020204" pitchFamily="34" charset="0"/>
              <a:buChar char="•"/>
            </a:pPr>
            <a:r>
              <a:rPr lang="en-US" sz="1600" dirty="0"/>
              <a:t>electric vehicle supply equipment (EVSE), vary from one country to another, based on available EV models in the market and the characteristics of the electricity grid. </a:t>
            </a:r>
          </a:p>
          <a:p>
            <a:pPr marL="342900" indent="-342900">
              <a:lnSpc>
                <a:spcPct val="150000"/>
              </a:lnSpc>
              <a:buFont typeface="Arial" panose="020B0604020202020204" pitchFamily="34" charset="0"/>
              <a:buChar char="•"/>
            </a:pPr>
            <a:r>
              <a:rPr lang="en-US" sz="1600" dirty="0"/>
              <a:t>In India grid is usually AC: Single, three phase </a:t>
            </a:r>
          </a:p>
          <a:p>
            <a:pPr marL="342900" indent="-342900">
              <a:lnSpc>
                <a:spcPct val="150000"/>
              </a:lnSpc>
              <a:buFont typeface="Courier New" panose="02070309020205020404" pitchFamily="49" charset="0"/>
              <a:buChar char="o"/>
            </a:pPr>
            <a:r>
              <a:rPr lang="en-US" sz="1600" dirty="0"/>
              <a:t>In India: single phase is 230V AC 15 Amp </a:t>
            </a:r>
          </a:p>
          <a:p>
            <a:pPr marL="342900" indent="-342900">
              <a:lnSpc>
                <a:spcPct val="150000"/>
              </a:lnSpc>
              <a:buFont typeface="Courier New" panose="02070309020205020404" pitchFamily="49" charset="0"/>
              <a:buChar char="o"/>
            </a:pPr>
            <a:r>
              <a:rPr lang="en-US" sz="1600" dirty="0"/>
              <a:t>In India: three phase is 415V AC 125 Amp </a:t>
            </a:r>
            <a:endParaRPr lang="en-IN" sz="1600" dirty="0"/>
          </a:p>
        </p:txBody>
      </p:sp>
    </p:spTree>
    <p:extLst>
      <p:ext uri="{BB962C8B-B14F-4D97-AF65-F5344CB8AC3E}">
        <p14:creationId xmlns:p14="http://schemas.microsoft.com/office/powerpoint/2010/main" val="3899646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2119-5329-B013-F689-91BAAD6C2961}"/>
              </a:ext>
            </a:extLst>
          </p:cNvPr>
          <p:cNvSpPr>
            <a:spLocks noGrp="1"/>
          </p:cNvSpPr>
          <p:nvPr>
            <p:ph type="title"/>
          </p:nvPr>
        </p:nvSpPr>
        <p:spPr>
          <a:xfrm>
            <a:off x="761967" y="362217"/>
            <a:ext cx="10152379" cy="430887"/>
          </a:xfrm>
        </p:spPr>
        <p:txBody>
          <a:bodyPr/>
          <a:lstStyle/>
          <a:p>
            <a:r>
              <a:rPr lang="en-IN" sz="2800" dirty="0">
                <a:solidFill>
                  <a:srgbClr val="FF5900"/>
                </a:solidFill>
              </a:rPr>
              <a:t>EV Charging Methods </a:t>
            </a:r>
          </a:p>
        </p:txBody>
      </p:sp>
      <p:sp>
        <p:nvSpPr>
          <p:cNvPr id="4" name="TextBox 3">
            <a:extLst>
              <a:ext uri="{FF2B5EF4-FFF2-40B4-BE49-F238E27FC236}">
                <a16:creationId xmlns:a16="http://schemas.microsoft.com/office/drawing/2014/main" id="{BFDF8341-0CA9-BE0E-3866-73046DDA432C}"/>
              </a:ext>
            </a:extLst>
          </p:cNvPr>
          <p:cNvSpPr txBox="1"/>
          <p:nvPr/>
        </p:nvSpPr>
        <p:spPr>
          <a:xfrm>
            <a:off x="761967" y="1337318"/>
            <a:ext cx="6097656" cy="1195199"/>
          </a:xfrm>
          <a:prstGeom prst="rect">
            <a:avLst/>
          </a:prstGeom>
          <a:noFill/>
        </p:spPr>
        <p:txBody>
          <a:bodyPr wrap="square">
            <a:spAutoFit/>
          </a:bodyPr>
          <a:lstStyle/>
          <a:p>
            <a:pPr>
              <a:lnSpc>
                <a:spcPct val="150000"/>
              </a:lnSpc>
            </a:pPr>
            <a:r>
              <a:rPr lang="en-IN" sz="1600" dirty="0">
                <a:latin typeface="Arial" panose="020B0604020202020204" pitchFamily="34" charset="0"/>
                <a:cs typeface="Arial" panose="020B0604020202020204" pitchFamily="34" charset="0"/>
              </a:rPr>
              <a:t>1. Conductive Charging </a:t>
            </a:r>
          </a:p>
          <a:p>
            <a:pPr>
              <a:lnSpc>
                <a:spcPct val="150000"/>
              </a:lnSpc>
            </a:pPr>
            <a:r>
              <a:rPr lang="en-IN" sz="1600" dirty="0">
                <a:latin typeface="Arial" panose="020B0604020202020204" pitchFamily="34" charset="0"/>
                <a:cs typeface="Arial" panose="020B0604020202020204" pitchFamily="34" charset="0"/>
              </a:rPr>
              <a:t>2. Inductive Charging </a:t>
            </a:r>
          </a:p>
          <a:p>
            <a:pPr>
              <a:lnSpc>
                <a:spcPct val="150000"/>
              </a:lnSpc>
            </a:pPr>
            <a:r>
              <a:rPr lang="en-IN" sz="1600" dirty="0">
                <a:latin typeface="Arial" panose="020B0604020202020204" pitchFamily="34" charset="0"/>
                <a:cs typeface="Arial" panose="020B0604020202020204" pitchFamily="34" charset="0"/>
              </a:rPr>
              <a:t>3. Battery Swapping </a:t>
            </a:r>
          </a:p>
        </p:txBody>
      </p:sp>
    </p:spTree>
    <p:extLst>
      <p:ext uri="{BB962C8B-B14F-4D97-AF65-F5344CB8AC3E}">
        <p14:creationId xmlns:p14="http://schemas.microsoft.com/office/powerpoint/2010/main" val="620670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35CD2-5465-1197-A289-08C41D37D445}"/>
              </a:ext>
            </a:extLst>
          </p:cNvPr>
          <p:cNvSpPr>
            <a:spLocks noGrp="1"/>
          </p:cNvSpPr>
          <p:nvPr>
            <p:ph type="title"/>
          </p:nvPr>
        </p:nvSpPr>
        <p:spPr>
          <a:xfrm>
            <a:off x="761967" y="362217"/>
            <a:ext cx="10152379" cy="430887"/>
          </a:xfrm>
        </p:spPr>
        <p:txBody>
          <a:bodyPr/>
          <a:lstStyle/>
          <a:p>
            <a:r>
              <a:rPr lang="en-US" sz="2800" dirty="0">
                <a:solidFill>
                  <a:srgbClr val="FF5900"/>
                </a:solidFill>
              </a:rPr>
              <a:t>Conductive Charging</a:t>
            </a:r>
            <a:endParaRPr lang="en-IN" sz="2800" dirty="0">
              <a:solidFill>
                <a:srgbClr val="FF5900"/>
              </a:solidFill>
            </a:endParaRPr>
          </a:p>
        </p:txBody>
      </p:sp>
      <p:pic>
        <p:nvPicPr>
          <p:cNvPr id="4" name="Picture 3">
            <a:extLst>
              <a:ext uri="{FF2B5EF4-FFF2-40B4-BE49-F238E27FC236}">
                <a16:creationId xmlns:a16="http://schemas.microsoft.com/office/drawing/2014/main" id="{D0BBE07B-74A2-CDD7-22D7-44924CCFF9B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Lst>
          </a:blip>
          <a:srcRect t="1394" r="2267"/>
          <a:stretch/>
        </p:blipFill>
        <p:spPr>
          <a:xfrm>
            <a:off x="1927580" y="1480930"/>
            <a:ext cx="7643803" cy="3952037"/>
          </a:xfrm>
          <a:prstGeom prst="rect">
            <a:avLst/>
          </a:prstGeom>
        </p:spPr>
      </p:pic>
    </p:spTree>
    <p:extLst>
      <p:ext uri="{BB962C8B-B14F-4D97-AF65-F5344CB8AC3E}">
        <p14:creationId xmlns:p14="http://schemas.microsoft.com/office/powerpoint/2010/main" val="2783654647"/>
      </p:ext>
    </p:extLst>
  </p:cSld>
  <p:clrMapOvr>
    <a:masterClrMapping/>
  </p:clrMapOvr>
</p:sld>
</file>

<file path=ppt/theme/theme1.xml><?xml version="1.0" encoding="utf-8"?>
<a:theme xmlns:a="http://schemas.openxmlformats.org/drawingml/2006/main" name="GenAITheme3-whiteB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nAITheme3-whiteBG" id="{3A503187-3BE1-4271-B7A9-C20FF7140878}" vid="{C44A3ACA-3E00-429F-8353-F3C9B94657A2}"/>
    </a:ext>
  </a:extLst>
</a:theme>
</file>

<file path=docProps/app.xml><?xml version="1.0" encoding="utf-8"?>
<Properties xmlns="http://schemas.openxmlformats.org/officeDocument/2006/extended-properties" xmlns:vt="http://schemas.openxmlformats.org/officeDocument/2006/docPropsVTypes">
  <Template>3GenAITheme3-whiteBG</Template>
  <TotalTime>206</TotalTime>
  <Words>1253</Words>
  <Application>Microsoft Office PowerPoint</Application>
  <PresentationFormat>Widescreen</PresentationFormat>
  <Paragraphs>168</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Courier New</vt:lpstr>
      <vt:lpstr>GenAITheme3-whiteBG</vt:lpstr>
      <vt:lpstr>EV Charging</vt:lpstr>
      <vt:lpstr>Components of Electric Vehicle </vt:lpstr>
      <vt:lpstr>PowerPoint Presentation</vt:lpstr>
      <vt:lpstr>Category-wise EV Sales in Indian States From Jan’22 to May’22</vt:lpstr>
      <vt:lpstr>PowerPoint Presentation</vt:lpstr>
      <vt:lpstr>PowerPoint Presentation</vt:lpstr>
      <vt:lpstr>What is a EV Charger?? </vt:lpstr>
      <vt:lpstr>EV Charging Methods </vt:lpstr>
      <vt:lpstr>Conductive Charging</vt:lpstr>
      <vt:lpstr>PowerPoint Presentation</vt:lpstr>
      <vt:lpstr>PowerPoint Presentation</vt:lpstr>
      <vt:lpstr>Types of EV Charging: Conductive</vt:lpstr>
      <vt:lpstr>PowerPoint Presentation</vt:lpstr>
      <vt:lpstr>Ev Charging Modes</vt:lpstr>
      <vt:lpstr>PowerPoint Presentation</vt:lpstr>
      <vt:lpstr>PowerPoint Presentation</vt:lpstr>
      <vt:lpstr>EVSE Power Ratings</vt:lpstr>
      <vt:lpstr>Inductive Charging</vt:lpstr>
      <vt:lpstr>Types of EV Charging: Inductive</vt:lpstr>
      <vt:lpstr>EV Charging Methods </vt:lpstr>
      <vt:lpstr>PowerPoint Presentation</vt:lpstr>
      <vt:lpstr>Types of EV Charging: Battery Swap </vt:lpstr>
      <vt:lpstr>Advantages and challenges battery swapping</vt:lpstr>
      <vt:lpstr>PowerPoint Presentation</vt:lpstr>
      <vt:lpstr>PowerPoint Presentation</vt:lpstr>
      <vt:lpstr>EV Charging Standards for interoperability</vt:lpstr>
      <vt:lpstr>EV Charging Infrastructure</vt:lpstr>
      <vt:lpstr>Connectors for Ac Slow Charging and AC fast Charging</vt:lpstr>
      <vt:lpstr>PowerPoint Presentation</vt:lpstr>
      <vt:lpstr>PowerPoint Presentation</vt:lpstr>
      <vt:lpstr>PowerPoint Presentation</vt:lpstr>
      <vt:lpstr>PowerPoint Presentation</vt:lpstr>
      <vt:lpstr>Indian Electric Cars &amp; the types of connectors:</vt:lpstr>
      <vt:lpstr>PowerPoint Presentation</vt:lpstr>
      <vt:lpstr>PowerPoint Presentation</vt:lpstr>
      <vt:lpstr>Tesla US Connector:</vt:lpstr>
      <vt:lpstr>CCS/Combo 1</vt:lpstr>
      <vt:lpstr>Chademo</vt:lpstr>
      <vt:lpstr>Tesla Dc Chargers</vt:lpstr>
      <vt:lpstr>China GB / T</vt:lpstr>
      <vt:lpstr>List of EV Charging standards</vt:lpstr>
      <vt:lpstr>List of EV Charging standards</vt:lpstr>
      <vt:lpstr>Calculating the AC charging Power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dell</cp:lastModifiedBy>
  <cp:revision>9</cp:revision>
  <dcterms:created xsi:type="dcterms:W3CDTF">2025-02-13T05:47:09Z</dcterms:created>
  <dcterms:modified xsi:type="dcterms:W3CDTF">2025-03-25T06:19:07Z</dcterms:modified>
</cp:coreProperties>
</file>